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5"/>
  </p:notesMasterIdLst>
  <p:sldIdLst>
    <p:sldId id="256" r:id="rId6"/>
    <p:sldId id="320" r:id="rId7"/>
    <p:sldId id="257" r:id="rId8"/>
    <p:sldId id="289" r:id="rId9"/>
    <p:sldId id="312" r:id="rId10"/>
    <p:sldId id="313" r:id="rId11"/>
    <p:sldId id="314" r:id="rId12"/>
    <p:sldId id="315" r:id="rId13"/>
    <p:sldId id="316" r:id="rId14"/>
    <p:sldId id="305" r:id="rId15"/>
    <p:sldId id="258" r:id="rId16"/>
    <p:sldId id="321" r:id="rId17"/>
    <p:sldId id="322" r:id="rId18"/>
    <p:sldId id="278" r:id="rId19"/>
    <p:sldId id="276" r:id="rId20"/>
    <p:sldId id="319" r:id="rId21"/>
    <p:sldId id="323" r:id="rId22"/>
    <p:sldId id="291" r:id="rId23"/>
    <p:sldId id="324" r:id="rId24"/>
    <p:sldId id="325" r:id="rId25"/>
    <p:sldId id="326" r:id="rId26"/>
    <p:sldId id="298" r:id="rId27"/>
    <p:sldId id="327" r:id="rId28"/>
    <p:sldId id="299" r:id="rId29"/>
    <p:sldId id="306" r:id="rId30"/>
    <p:sldId id="301" r:id="rId31"/>
    <p:sldId id="300" r:id="rId32"/>
    <p:sldId id="302" r:id="rId33"/>
    <p:sldId id="308" r:id="rId34"/>
    <p:sldId id="304" r:id="rId35"/>
    <p:sldId id="328" r:id="rId36"/>
    <p:sldId id="261" r:id="rId37"/>
    <p:sldId id="267" r:id="rId38"/>
    <p:sldId id="275" r:id="rId39"/>
    <p:sldId id="284" r:id="rId40"/>
    <p:sldId id="268" r:id="rId41"/>
    <p:sldId id="288" r:id="rId42"/>
    <p:sldId id="282" r:id="rId43"/>
    <p:sldId id="281" r:id="rId44"/>
    <p:sldId id="311" r:id="rId45"/>
    <p:sldId id="283" r:id="rId46"/>
    <p:sldId id="329" r:id="rId47"/>
    <p:sldId id="330" r:id="rId48"/>
    <p:sldId id="294" r:id="rId49"/>
    <p:sldId id="295" r:id="rId50"/>
    <p:sldId id="296" r:id="rId51"/>
    <p:sldId id="303" r:id="rId52"/>
    <p:sldId id="297" r:id="rId53"/>
    <p:sldId id="33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C1FFA6"/>
    <a:srgbClr val="FF5757"/>
    <a:srgbClr val="F5AC9F"/>
    <a:srgbClr val="7030A0"/>
    <a:srgbClr val="00DBCD"/>
    <a:srgbClr val="FF3389"/>
    <a:srgbClr val="F24549"/>
    <a:srgbClr val="00000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040" autoAdjust="0"/>
  </p:normalViewPr>
  <p:slideViewPr>
    <p:cSldViewPr snapToGrid="0">
      <p:cViewPr varScale="1">
        <p:scale>
          <a:sx n="39" d="100"/>
          <a:sy n="39" d="100"/>
        </p:scale>
        <p:origin x="1221" y="38"/>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93C60-EC86-4B25-933F-0F0120347E4B}" type="datetimeFigureOut">
              <a:rPr lang="en-CA" smtClean="0"/>
              <a:t>2019-12-02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EA28F-56B9-41CA-B27C-452053311F81}" type="slidenum">
              <a:rPr lang="en-CA" smtClean="0"/>
              <a:t>‹#›</a:t>
            </a:fld>
            <a:endParaRPr lang="en-CA"/>
          </a:p>
        </p:txBody>
      </p:sp>
    </p:spTree>
    <p:extLst>
      <p:ext uri="{BB962C8B-B14F-4D97-AF65-F5344CB8AC3E}">
        <p14:creationId xmlns:p14="http://schemas.microsoft.com/office/powerpoint/2010/main" val="75608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QKjc52iyfn4"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ancer.org/latest-news/two-studies-highlight-tradeoffs-of-e-cigarettes.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Posez cette question aux élèves. (Option : Demandez-leur de répondre tout haut ou organisez une activité avec des Post-it.)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Essayez d’obtenir de nombreuses réponses (la cigarette est mauvaise pour toi/pour ta santé, crée une accoutumance, contient des produits chimiques, coûte cher, endroits où l’usage du tabac est défendu, etc.)</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Expliquez pourquoi vous posez cette question lors d’une présentation sur 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J’ai posé cette question parce qu’il y a plus de similarités entre 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et la cigarette qu’on pourrait le croire.</a:t>
            </a:r>
          </a:p>
          <a:p>
            <a:pPr marL="171450" indent="-171450">
              <a:buFontTx/>
              <a:buChar char="-"/>
            </a:pPr>
            <a:r>
              <a:rPr lang="fr-CA" sz="1200" kern="1200" dirty="0" smtClean="0">
                <a:solidFill>
                  <a:schemeClr val="tx1"/>
                </a:solidFill>
                <a:effectLst/>
                <a:latin typeface="+mn-lt"/>
                <a:ea typeface="+mn-ea"/>
                <a:cs typeface="+mn-cs"/>
              </a:rPr>
              <a:t>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peut créer une accoutumance comme le fait la cigarette.</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comporte des risques. </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est relativement nouveau et nous ne savons pas quelles seront les conséquences à long terme sur la santé (vous souvenez-vous quand on ne connaissait pas les dangers de la cigarette?)</a:t>
            </a:r>
            <a:endParaRPr lang="en-CA" sz="1200" kern="1200" dirty="0" smtClean="0">
              <a:solidFill>
                <a:schemeClr val="tx1"/>
              </a:solidFill>
              <a:effectLst/>
              <a:latin typeface="+mn-lt"/>
              <a:ea typeface="+mn-ea"/>
              <a:cs typeface="+mn-cs"/>
            </a:endParaRPr>
          </a:p>
          <a:p>
            <a:pPr marL="0" indent="0">
              <a:buFontTx/>
              <a:buNone/>
            </a:pP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a:t>
            </a:fld>
            <a:endParaRPr lang="en-CA"/>
          </a:p>
        </p:txBody>
      </p:sp>
    </p:spTree>
    <p:extLst>
      <p:ext uri="{BB962C8B-B14F-4D97-AF65-F5344CB8AC3E}">
        <p14:creationId xmlns:p14="http://schemas.microsoft.com/office/powerpoint/2010/main" val="2720006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 peuvent avoir différentes apparences, mais elles fonctionnent généralement de la même façon avec les mêmes composantes.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13</a:t>
            </a:fld>
            <a:endParaRPr lang="en-CA"/>
          </a:p>
        </p:txBody>
      </p:sp>
    </p:spTree>
    <p:extLst>
      <p:ext uri="{BB962C8B-B14F-4D97-AF65-F5344CB8AC3E}">
        <p14:creationId xmlns:p14="http://schemas.microsoft.com/office/powerpoint/2010/main" val="2053800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est une industrie qui vaut plusieurs milliards de dollars.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n’est donc pas surprenant que les grosses entreprises de tabac possèdent leurs propres marques et dispositifs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Certaines des marques de produits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les plus populaires appartiennent à de grosses entreprises de tabac.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Elles ont recours aux anciennes ruses publicitaires qu’elles utilisaient pour le tabac pour amener de nouveaux clients à faire l’essai de nouveaux produits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Ruses : Marketing et publicité qui plaît aux jeunes/qui montre un côté agréable ou flamboyant, saveurs pour les jeunes, emballage de fantaisie </a:t>
            </a:r>
            <a:endParaRPr lang="en-CA" sz="1200" kern="1200" dirty="0" smtClean="0">
              <a:solidFill>
                <a:schemeClr val="tx1"/>
              </a:solidFill>
              <a:effectLst/>
              <a:latin typeface="+mn-lt"/>
              <a:ea typeface="+mn-ea"/>
              <a:cs typeface="+mn-cs"/>
            </a:endParaRP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14</a:t>
            </a:fld>
            <a:endParaRPr lang="en-CA"/>
          </a:p>
        </p:txBody>
      </p:sp>
    </p:spTree>
    <p:extLst>
      <p:ext uri="{BB962C8B-B14F-4D97-AF65-F5344CB8AC3E}">
        <p14:creationId xmlns:p14="http://schemas.microsoft.com/office/powerpoint/2010/main" val="771127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Demandez aux élèves s’ils croient que les </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 sont sans danger. Demandez-leur aussi les raisons pour lesquelles ils croient qu’elles sont dangereuses on non.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Demandez-leur s’ils pensent que les </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 sont moins dangereuses que la cigarette.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(Cliquez sur la diapo pour montrer l’animation)</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e-cigarettes sont aussi connues comme étant des dispositifs à nicotine pour les FUMEURS qui désirent cesser de fumer.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e-cigarettes peuvent être moins dommageables que les cigarettes ordinaires, mais moins dommageable ne veut pas dire que c’est sans danger!</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personnes qui ne fument pas, mais </a:t>
            </a:r>
            <a:r>
              <a:rPr lang="fr-CA" sz="1200" kern="1200" dirty="0" err="1" smtClean="0">
                <a:solidFill>
                  <a:schemeClr val="tx1"/>
                </a:solidFill>
                <a:effectLst/>
                <a:latin typeface="+mn-lt"/>
                <a:ea typeface="+mn-ea"/>
                <a:cs typeface="+mn-cs"/>
              </a:rPr>
              <a:t>vapotent</a:t>
            </a:r>
            <a:r>
              <a:rPr lang="fr-CA" sz="1200" kern="1200" dirty="0" smtClean="0">
                <a:solidFill>
                  <a:schemeClr val="tx1"/>
                </a:solidFill>
                <a:effectLst/>
                <a:latin typeface="+mn-lt"/>
                <a:ea typeface="+mn-ea"/>
                <a:cs typeface="+mn-cs"/>
              </a:rPr>
              <a:t> causent tout de même du tort à leur santé!</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vapeurs/aérosols dégagés contiennent des produits chimiques et des métaux nocifs.</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15</a:t>
            </a:fld>
            <a:endParaRPr lang="en-CA"/>
          </a:p>
        </p:txBody>
      </p:sp>
    </p:spTree>
    <p:extLst>
      <p:ext uri="{BB962C8B-B14F-4D97-AF65-F5344CB8AC3E}">
        <p14:creationId xmlns:p14="http://schemas.microsoft.com/office/powerpoint/2010/main" val="206774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Rappelez aux élèves qu’il a fallu 20-30-40 ans avant de savoir qu’il était mauvais pour la santé de fumer.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Lorsque les cigarettes ont fait leur apparition, personne ne savait à quel point elles seraient dommageables et créeraient une accoutumance.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est relativement nouveau et nous n’en connaîtrons pas les conséquences à long terme avant de nombreuses années encore.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Posez une question de pure forme aux élèves : Voulez-vous servir de cobayes?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16</a:t>
            </a:fld>
            <a:endParaRPr lang="en-CA"/>
          </a:p>
        </p:txBody>
      </p:sp>
    </p:spTree>
    <p:extLst>
      <p:ext uri="{BB962C8B-B14F-4D97-AF65-F5344CB8AC3E}">
        <p14:creationId xmlns:p14="http://schemas.microsoft.com/office/powerpoint/2010/main" val="3450337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Nous ne connaissons peut-être pas les conséquences à long terme du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mais nous connaissons certaines des conséquences à court terme.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err="1" smtClean="0">
                <a:solidFill>
                  <a:schemeClr val="tx1"/>
                </a:solidFill>
                <a:effectLst/>
                <a:latin typeface="+mn-lt"/>
                <a:ea typeface="+mn-ea"/>
                <a:cs typeface="+mn-cs"/>
              </a:rPr>
              <a:t>Dépendence</a:t>
            </a:r>
            <a:r>
              <a:rPr lang="fr-CA" sz="1200" kern="1200" dirty="0" smtClean="0">
                <a:solidFill>
                  <a:schemeClr val="tx1"/>
                </a:solidFill>
                <a:effectLst/>
                <a:latin typeface="+mn-lt"/>
                <a:ea typeface="+mn-ea"/>
                <a:cs typeface="+mn-cs"/>
              </a:rPr>
              <a:t> à la nicotine – les jeunes deviennent dépendants de la nicotine plus rapidement et à de plus faibles doses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Risques pour le cerveau – affecte la capacité d’attention, la concentration et l’apprentissage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Risques liés au comportement – Vous commencez à prendre des décisions plus risquées lorsque vous </a:t>
            </a:r>
            <a:r>
              <a:rPr lang="fr-CA" sz="1200" kern="1200" dirty="0" err="1" smtClean="0">
                <a:solidFill>
                  <a:schemeClr val="tx1"/>
                </a:solidFill>
                <a:effectLst/>
                <a:latin typeface="+mn-lt"/>
                <a:ea typeface="+mn-ea"/>
                <a:cs typeface="+mn-cs"/>
              </a:rPr>
              <a:t>vapotez</a:t>
            </a:r>
            <a:r>
              <a:rPr lang="fr-CA" sz="1200" kern="1200" dirty="0" smtClean="0">
                <a:solidFill>
                  <a:schemeClr val="tx1"/>
                </a:solidFill>
                <a:effectLst/>
                <a:latin typeface="+mn-lt"/>
                <a:ea typeface="+mn-ea"/>
                <a:cs typeface="+mn-cs"/>
              </a:rPr>
              <a:t> – vous </a:t>
            </a:r>
            <a:r>
              <a:rPr lang="fr-CA" sz="1200" kern="1200" dirty="0" err="1" smtClean="0">
                <a:solidFill>
                  <a:schemeClr val="tx1"/>
                </a:solidFill>
                <a:effectLst/>
                <a:latin typeface="+mn-lt"/>
                <a:ea typeface="+mn-ea"/>
                <a:cs typeface="+mn-cs"/>
              </a:rPr>
              <a:t>vapotez</a:t>
            </a:r>
            <a:r>
              <a:rPr lang="fr-CA" sz="1200" kern="1200" dirty="0" smtClean="0">
                <a:solidFill>
                  <a:schemeClr val="tx1"/>
                </a:solidFill>
                <a:effectLst/>
                <a:latin typeface="+mn-lt"/>
                <a:ea typeface="+mn-ea"/>
                <a:cs typeface="+mn-cs"/>
              </a:rPr>
              <a:t> peut-être dans la salle de bains ou sur le terrain de l’école, vous cachez des choses à vos parents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Aérosols – nous aborderons ce sujet un peu plus tard, mais sachez qu’il y a des produits chimiques et des métaux dans les vapeurs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Risque de faire usage de la cigarette – Établissez un lien avec la première diapo lorsque vous leur avez demandé ce qu’ils savaient de la cigarette. La plupart des élèves auront dit qu’elle était dommageable et qu’ils ne fumeraient pas.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si vous avez une accoutumance à la nicotine, vous avez 4 fois plus de risques de commencer à fumer!</a:t>
            </a:r>
            <a:endParaRPr lang="en-CA" dirty="0">
              <a:cs typeface="Calibri"/>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17</a:t>
            </a:fld>
            <a:endParaRPr lang="en-CA"/>
          </a:p>
        </p:txBody>
      </p:sp>
    </p:spTree>
    <p:extLst>
      <p:ext uri="{BB962C8B-B14F-4D97-AF65-F5344CB8AC3E}">
        <p14:creationId xmlns:p14="http://schemas.microsoft.com/office/powerpoint/2010/main" val="70425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Copiez et collez le lien vers la vidéo si elle ne démarre pas lorsque vous cliquez sur le bouton :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https://www.youtube.com/watch?v=wr8AsbPMSjM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(vidéo 4 fois plus de risques de fumer, en anglais)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18</a:t>
            </a:fld>
            <a:endParaRPr lang="en-CA"/>
          </a:p>
        </p:txBody>
      </p:sp>
    </p:spTree>
    <p:extLst>
      <p:ext uri="{BB962C8B-B14F-4D97-AF65-F5344CB8AC3E}">
        <p14:creationId xmlns:p14="http://schemas.microsoft.com/office/powerpoint/2010/main" val="2286192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Glycérol – liquide sans couleur et sans odeur qui a un goût sucré – Utilisé fréquemment dans l’industrie alimentaire pour sucrer les produits</a:t>
            </a:r>
          </a:p>
          <a:p>
            <a:endParaRPr lang="en-CA" sz="1200" kern="1200" dirty="0" smtClean="0">
              <a:solidFill>
                <a:schemeClr val="tx1"/>
              </a:solidFill>
              <a:effectLst/>
              <a:latin typeface="+mn-lt"/>
              <a:ea typeface="+mn-ea"/>
              <a:cs typeface="+mn-cs"/>
            </a:endParaRPr>
          </a:p>
          <a:p>
            <a:r>
              <a:rPr lang="fr-CA" sz="1200" kern="1200" dirty="0" err="1" smtClean="0">
                <a:solidFill>
                  <a:schemeClr val="tx1"/>
                </a:solidFill>
                <a:effectLst/>
                <a:latin typeface="+mn-lt"/>
                <a:ea typeface="+mn-ea"/>
                <a:cs typeface="+mn-cs"/>
              </a:rPr>
              <a:t>Propylèneglycol</a:t>
            </a:r>
            <a:r>
              <a:rPr lang="fr-CA" sz="1200" kern="1200" dirty="0" smtClean="0">
                <a:solidFill>
                  <a:schemeClr val="tx1"/>
                </a:solidFill>
                <a:effectLst/>
                <a:latin typeface="+mn-lt"/>
                <a:ea typeface="+mn-ea"/>
                <a:cs typeface="+mn-cs"/>
              </a:rPr>
              <a:t> – liquide qui se trouve fréquemment dans les machines à produire du brouillard ou de la fumée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ingrédients peuvent être ingérés (mangés) sans danger, mais il n’est pas certain que ce soit la même chose lorsqu’ils sont inhalés (qu’on les respire) une fois qu’ils sont réchauffés.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19</a:t>
            </a:fld>
            <a:endParaRPr lang="en-CA"/>
          </a:p>
        </p:txBody>
      </p:sp>
    </p:spTree>
    <p:extLst>
      <p:ext uri="{BB962C8B-B14F-4D97-AF65-F5344CB8AC3E}">
        <p14:creationId xmlns:p14="http://schemas.microsoft.com/office/powerpoint/2010/main" val="3511802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Demandez aux élèves : Savez-vous ce que « non réglementées » veut dire?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Expliquez-leur que la plupart des saveurs ne sont pas testées avant d’être mises en vente. </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On ne sait pas si l’équipement utilisé était propre/hygiénique.</a:t>
            </a:r>
          </a:p>
          <a:p>
            <a:pPr marL="171450" indent="-171450">
              <a:buFontTx/>
              <a:buChar char="-"/>
            </a:pPr>
            <a:r>
              <a:rPr lang="fr-CA" sz="1200" kern="1200" dirty="0" smtClean="0">
                <a:solidFill>
                  <a:schemeClr val="tx1"/>
                </a:solidFill>
                <a:effectLst/>
                <a:latin typeface="+mn-lt"/>
                <a:ea typeface="+mn-ea"/>
                <a:cs typeface="+mn-cs"/>
              </a:rPr>
              <a:t>On ne sait pas quels produits chimiques sont inhalés lorsqu’ils sont réchauffés.</a:t>
            </a:r>
          </a:p>
          <a:p>
            <a:pPr marL="171450" indent="-171450">
              <a:buFontTx/>
              <a:buChar char="-"/>
            </a:pPr>
            <a:r>
              <a:rPr lang="fr-CA" sz="1200" kern="1200" dirty="0" smtClean="0">
                <a:solidFill>
                  <a:schemeClr val="tx1"/>
                </a:solidFill>
                <a:effectLst/>
                <a:latin typeface="+mn-lt"/>
                <a:ea typeface="+mn-ea"/>
                <a:cs typeface="+mn-cs"/>
              </a:rPr>
              <a:t>On ne sait pas si la liste d’ingrédients est exacte.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Demandez-leur : Pourquoi pensez-vous qu’il y a tant de saveurs?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Réponse : elles camouflent les mauvais goûts, permettent d’amorcer une conversation (as-tu essayé….?), plaisent aux enfants!</a:t>
            </a:r>
            <a:endParaRPr lang="en-CA" sz="1200" kern="1200" dirty="0" smtClean="0">
              <a:solidFill>
                <a:schemeClr val="tx1"/>
              </a:solidFill>
              <a:effectLst/>
              <a:latin typeface="+mn-lt"/>
              <a:ea typeface="+mn-ea"/>
              <a:cs typeface="+mn-cs"/>
            </a:endParaRPr>
          </a:p>
          <a:p>
            <a:endParaRPr lang="en-CA" dirty="0">
              <a:cs typeface="Calibri"/>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20</a:t>
            </a:fld>
            <a:endParaRPr lang="en-CA"/>
          </a:p>
        </p:txBody>
      </p:sp>
    </p:spTree>
    <p:extLst>
      <p:ext uri="{BB962C8B-B14F-4D97-AF65-F5344CB8AC3E}">
        <p14:creationId xmlns:p14="http://schemas.microsoft.com/office/powerpoint/2010/main" val="1828564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Si vous obtenez la réponse : « les enfants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Demandez : « Pourquoi pensez-vous qu’on cible les enfants? »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Mentionnez de nouveau les grosses entreprises de tabac et leurs ruses publicitaires. </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Si les enfants développent une accoutumance, ils seront des clients pour la vie.</a:t>
            </a:r>
          </a:p>
          <a:p>
            <a:pPr marL="171450" indent="-171450">
              <a:buFontTx/>
              <a:buChar char="-"/>
            </a:pPr>
            <a:r>
              <a:rPr lang="fr-CA" sz="1200" kern="1200" dirty="0" smtClean="0">
                <a:solidFill>
                  <a:schemeClr val="tx1"/>
                </a:solidFill>
                <a:effectLst/>
                <a:latin typeface="+mn-lt"/>
                <a:ea typeface="+mn-ea"/>
                <a:cs typeface="+mn-cs"/>
              </a:rPr>
              <a:t>Si les enfants ne développent pas d’accoutumance, les entreprises vont faire faillite.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21</a:t>
            </a:fld>
            <a:endParaRPr lang="en-CA"/>
          </a:p>
        </p:txBody>
      </p:sp>
    </p:spTree>
    <p:extLst>
      <p:ext uri="{BB962C8B-B14F-4D97-AF65-F5344CB8AC3E}">
        <p14:creationId xmlns:p14="http://schemas.microsoft.com/office/powerpoint/2010/main" val="2479075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0E38CF8-B750-4EFE-A9FD-4C9051B2D01D}" type="slidenum">
              <a:rPr lang="en-CA" smtClean="0"/>
              <a:t>22</a:t>
            </a:fld>
            <a:endParaRPr lang="en-CA"/>
          </a:p>
        </p:txBody>
      </p:sp>
    </p:spTree>
    <p:extLst>
      <p:ext uri="{BB962C8B-B14F-4D97-AF65-F5344CB8AC3E}">
        <p14:creationId xmlns:p14="http://schemas.microsoft.com/office/powerpoint/2010/main" val="4180058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E38CF8-B750-4EFE-A9FD-4C9051B2D01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14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fabricants de liquide à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 font la même chose. L’emballage et l’étiquette de leurs produits laissent croire qu’il s’agit de produits courants!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Emballages/contenants discrets qui camouflent le fait qu’il s’agit de liquide à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 et de dispositifs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Attrayant pour les jeunes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Difficile à repérer pour les adultes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a fallu des années avant que le gouvernement interdise le tabac aromatisé et exige des emballages peu attrayants –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C’est-à-dire des emballages qui sont semblables et qui n’ont pas de couleurs voyantes ou qui imitent des friandises.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23</a:t>
            </a:fld>
            <a:endParaRPr lang="en-CA"/>
          </a:p>
        </p:txBody>
      </p:sp>
    </p:spTree>
    <p:extLst>
      <p:ext uri="{BB962C8B-B14F-4D97-AF65-F5344CB8AC3E}">
        <p14:creationId xmlns:p14="http://schemas.microsoft.com/office/powerpoint/2010/main" val="1439634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fabricants de cigarettes dépensent des milliards de dollars pour faire connaître leurs produits afin d’attirer de nouveaux clients.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2016, les fabricants de tabac américains ont dépensé plus de 9 milliards de dollars rien qu’en publicité! Et au Canada, c’était environ 700 millions de dollars! S’ils sont prêts à dépenser autant d’argent sur la publicité, imaginez combien d’argent la vente des produits leur rapporte!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fabricants de produits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semblent adopter les stratégies de marketing utilisées par les fabricants de tabac pour accrocher de nouveaux clients. On a déjà mentionné que les grosses entreprises de tabac possèdent maintenant leurs propres marques de produits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Elles utilisent leurs vieux trucs pour promouvoir ces produits.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Même si ces compagnies savent que leurs produits peuvent être mortels, leurs campagnes publicitaires disent le contraire. Examinons des exemples de ces campagnes.</a:t>
            </a:r>
            <a:endParaRPr lang="en-CA" baseline="0" dirty="0" smtClean="0"/>
          </a:p>
        </p:txBody>
      </p:sp>
      <p:sp>
        <p:nvSpPr>
          <p:cNvPr id="4" name="Slide Number Placeholder 3"/>
          <p:cNvSpPr>
            <a:spLocks noGrp="1"/>
          </p:cNvSpPr>
          <p:nvPr>
            <p:ph type="sldNum" sz="quarter" idx="10"/>
          </p:nvPr>
        </p:nvSpPr>
        <p:spPr/>
        <p:txBody>
          <a:bodyPr/>
          <a:lstStyle/>
          <a:p>
            <a:fld id="{767EA28F-56B9-41CA-B27C-452053311F81}" type="slidenum">
              <a:rPr lang="en-CA" smtClean="0"/>
              <a:t>24</a:t>
            </a:fld>
            <a:endParaRPr lang="en-CA"/>
          </a:p>
        </p:txBody>
      </p:sp>
    </p:spTree>
    <p:extLst>
      <p:ext uri="{BB962C8B-B14F-4D97-AF65-F5344CB8AC3E}">
        <p14:creationId xmlns:p14="http://schemas.microsoft.com/office/powerpoint/2010/main" val="2307639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Ça a l’air agréable, insouciant, sans danger</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25</a:t>
            </a:fld>
            <a:endParaRPr lang="en-CA"/>
          </a:p>
        </p:txBody>
      </p:sp>
    </p:spTree>
    <p:extLst>
      <p:ext uri="{BB962C8B-B14F-4D97-AF65-F5344CB8AC3E}">
        <p14:creationId xmlns:p14="http://schemas.microsoft.com/office/powerpoint/2010/main" val="133500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Ça a l’air cool, à la mode, relaxant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26</a:t>
            </a:fld>
            <a:endParaRPr lang="en-CA"/>
          </a:p>
        </p:txBody>
      </p:sp>
    </p:spTree>
    <p:extLst>
      <p:ext uri="{BB962C8B-B14F-4D97-AF65-F5344CB8AC3E}">
        <p14:creationId xmlns:p14="http://schemas.microsoft.com/office/powerpoint/2010/main" val="1537647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Chic, à la mode, sophistiqué</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27</a:t>
            </a:fld>
            <a:endParaRPr lang="en-CA"/>
          </a:p>
        </p:txBody>
      </p:sp>
    </p:spTree>
    <p:extLst>
      <p:ext uri="{BB962C8B-B14F-4D97-AF65-F5344CB8AC3E}">
        <p14:creationId xmlns:p14="http://schemas.microsoft.com/office/powerpoint/2010/main" val="3540332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Prendre des risques, avoir du style, être joueur</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28</a:t>
            </a:fld>
            <a:endParaRPr lang="en-CA"/>
          </a:p>
        </p:txBody>
      </p:sp>
    </p:spTree>
    <p:extLst>
      <p:ext uri="{BB962C8B-B14F-4D97-AF65-F5344CB8AC3E}">
        <p14:creationId xmlns:p14="http://schemas.microsoft.com/office/powerpoint/2010/main" val="1996743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Savoureux, bon goût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est normal d’avoir une </a:t>
            </a:r>
            <a:r>
              <a:rPr lang="fr-CA" sz="1200" kern="1200" dirty="0" err="1" smtClean="0">
                <a:solidFill>
                  <a:schemeClr val="tx1"/>
                </a:solidFill>
                <a:effectLst/>
                <a:latin typeface="+mn-lt"/>
                <a:ea typeface="+mn-ea"/>
                <a:cs typeface="+mn-cs"/>
              </a:rPr>
              <a:t>vapoteuse</a:t>
            </a:r>
            <a:r>
              <a:rPr lang="fr-CA" sz="1200" kern="1200" dirty="0" smtClean="0">
                <a:solidFill>
                  <a:schemeClr val="tx1"/>
                </a:solidFill>
                <a:effectLst/>
                <a:latin typeface="+mn-lt"/>
                <a:ea typeface="+mn-ea"/>
                <a:cs typeface="+mn-cs"/>
              </a:rPr>
              <a:t> comme il est normal d’avoir un paquet de gommes à mâcher</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29</a:t>
            </a:fld>
            <a:endParaRPr lang="en-CA"/>
          </a:p>
        </p:txBody>
      </p:sp>
    </p:spTree>
    <p:extLst>
      <p:ext uri="{BB962C8B-B14F-4D97-AF65-F5344CB8AC3E}">
        <p14:creationId xmlns:p14="http://schemas.microsoft.com/office/powerpoint/2010/main" val="4090663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30</a:t>
            </a:fld>
            <a:endParaRPr lang="en-CA"/>
          </a:p>
        </p:txBody>
      </p:sp>
    </p:spTree>
    <p:extLst>
      <p:ext uri="{BB962C8B-B14F-4D97-AF65-F5344CB8AC3E}">
        <p14:creationId xmlns:p14="http://schemas.microsoft.com/office/powerpoint/2010/main" val="162797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Vrai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jeunes développent plus facilement une accoutumance à la nicotine que les adultes…même à de plus faibles doses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31</a:t>
            </a:fld>
            <a:endParaRPr lang="en-CA"/>
          </a:p>
        </p:txBody>
      </p:sp>
    </p:spTree>
    <p:extLst>
      <p:ext uri="{BB962C8B-B14F-4D97-AF65-F5344CB8AC3E}">
        <p14:creationId xmlns:p14="http://schemas.microsoft.com/office/powerpoint/2010/main" val="3885691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Des études ont démontré que certains liquides à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 indiquant qu’il s’agit d’un produit sans nicotine contiennent une certaine quantité de nicotine.</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De la contamination croisée parce qu’ils ne sont pas testés?</a:t>
            </a:r>
          </a:p>
          <a:p>
            <a:pPr marL="171450" indent="-171450">
              <a:buFontTx/>
              <a:buChar char="-"/>
            </a:pPr>
            <a:r>
              <a:rPr lang="fr-CA" sz="1200" kern="1200" dirty="0" smtClean="0">
                <a:solidFill>
                  <a:schemeClr val="tx1"/>
                </a:solidFill>
                <a:effectLst/>
                <a:latin typeface="+mn-lt"/>
                <a:ea typeface="+mn-ea"/>
                <a:cs typeface="+mn-cs"/>
              </a:rPr>
              <a:t>Ajoutée volontairement pour que les clients deviennent dépendants?</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Nous ne le savons pas!</a:t>
            </a:r>
          </a:p>
          <a:p>
            <a:pPr marL="0" indent="0">
              <a:buFontTx/>
              <a:buNone/>
            </a:pP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Certaines marques n’offrent pas d’options sans nicotine.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Certaines marques offrent seulement de fortes doses de nicotine.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votre information***</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Nicotine épurée (normale) par rapport à sels de nicotine</a:t>
            </a:r>
          </a:p>
          <a:p>
            <a:pPr marL="171450" indent="-171450">
              <a:buFontTx/>
              <a:buChar char="-"/>
            </a:pPr>
            <a:r>
              <a:rPr lang="fr-CA" sz="1200" kern="1200" dirty="0" smtClean="0">
                <a:solidFill>
                  <a:schemeClr val="tx1"/>
                </a:solidFill>
                <a:effectLst/>
                <a:latin typeface="+mn-lt"/>
                <a:ea typeface="+mn-ea"/>
                <a:cs typeface="+mn-cs"/>
              </a:rPr>
              <a:t>Les sels de nicotine sont modifiés pour abaisser leur concentration de pH en vue de donner une sensation de douceur à l’usage. Par conséquent, les </a:t>
            </a:r>
            <a:r>
              <a:rPr lang="fr-CA" sz="1200" kern="1200" dirty="0" err="1" smtClean="0">
                <a:solidFill>
                  <a:schemeClr val="tx1"/>
                </a:solidFill>
                <a:effectLst/>
                <a:latin typeface="+mn-lt"/>
                <a:ea typeface="+mn-ea"/>
                <a:cs typeface="+mn-cs"/>
              </a:rPr>
              <a:t>pods</a:t>
            </a:r>
            <a:r>
              <a:rPr lang="fr-CA" sz="1200" kern="1200" dirty="0" smtClean="0">
                <a:solidFill>
                  <a:schemeClr val="tx1"/>
                </a:solidFill>
                <a:effectLst/>
                <a:latin typeface="+mn-lt"/>
                <a:ea typeface="+mn-ea"/>
                <a:cs typeface="+mn-cs"/>
              </a:rPr>
              <a:t>/liquides à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 contenant des sels de nicotine peuvent avoir une plus grande concentration de nicotine contrairement à ceux renfermant de la nicotine épurée.</a:t>
            </a:r>
          </a:p>
          <a:p>
            <a:pPr marL="171450" indent="-171450">
              <a:buFontTx/>
              <a:buChar char="-"/>
            </a:pPr>
            <a:r>
              <a:rPr lang="fr-CA" sz="1200" kern="1200" dirty="0" smtClean="0">
                <a:solidFill>
                  <a:schemeClr val="tx1"/>
                </a:solidFill>
                <a:effectLst/>
                <a:latin typeface="+mn-lt"/>
                <a:ea typeface="+mn-ea"/>
                <a:cs typeface="+mn-cs"/>
              </a:rPr>
              <a:t>L’entreprise </a:t>
            </a:r>
            <a:r>
              <a:rPr lang="fr-CA" sz="1200" kern="1200" dirty="0" err="1" smtClean="0">
                <a:solidFill>
                  <a:schemeClr val="tx1"/>
                </a:solidFill>
                <a:effectLst/>
                <a:latin typeface="+mn-lt"/>
                <a:ea typeface="+mn-ea"/>
                <a:cs typeface="+mn-cs"/>
              </a:rPr>
              <a:t>Juul</a:t>
            </a:r>
            <a:r>
              <a:rPr lang="fr-CA" sz="1200" kern="1200" dirty="0" smtClean="0">
                <a:solidFill>
                  <a:schemeClr val="tx1"/>
                </a:solidFill>
                <a:effectLst/>
                <a:latin typeface="+mn-lt"/>
                <a:ea typeface="+mn-ea"/>
                <a:cs typeface="+mn-cs"/>
              </a:rPr>
              <a:t> savait que les fumeurs qui utilisaient les </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 traditionnelles cessaient de le faire parce qu’ils n’obtenaient pas une dose assez forte de nicotine. Elle a donc commencé à utiliser des sels de nicotine pour une plus forte dose tout en douceur.</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32</a:t>
            </a:fld>
            <a:endParaRPr lang="en-CA"/>
          </a:p>
        </p:txBody>
      </p:sp>
    </p:spTree>
    <p:extLst>
      <p:ext uri="{BB962C8B-B14F-4D97-AF65-F5344CB8AC3E}">
        <p14:creationId xmlns:p14="http://schemas.microsoft.com/office/powerpoint/2010/main" val="3743437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E38CF8-B750-4EFE-A9FD-4C9051B2D01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170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Effets de la nicotine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La nicotine modifie la partie du cerveau qui permet de se concentrer et d’apprendre.</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Elle modifie la partie du cerveau qui contrôle le cheminement vers l’accoutumance.</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Les jeunes développent plus rapidement une accoutumance à la nicotine que les adultes, même à de plus faibles doses.</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Une accoutumance à la nicotine pourrait amener une personne à commencer à fumer! (Si, au début de la présentation, des élèves ont dit que la cigarette était dommageable, rappelez-leur que la cigarette est dommageable et que les gens sont dépendants de la nicotine que contient la cigarette).</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33</a:t>
            </a:fld>
            <a:endParaRPr lang="en-CA"/>
          </a:p>
        </p:txBody>
      </p:sp>
    </p:spTree>
    <p:extLst>
      <p:ext uri="{BB962C8B-B14F-4D97-AF65-F5344CB8AC3E}">
        <p14:creationId xmlns:p14="http://schemas.microsoft.com/office/powerpoint/2010/main" val="1721217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a:t>
            </a:r>
            <a:r>
              <a:rPr lang="fr-CA" sz="1200" kern="1200" dirty="0" err="1" smtClean="0">
                <a:solidFill>
                  <a:schemeClr val="tx1"/>
                </a:solidFill>
                <a:effectLst/>
                <a:latin typeface="+mn-lt"/>
                <a:ea typeface="+mn-ea"/>
                <a:cs typeface="+mn-cs"/>
              </a:rPr>
              <a:t>pods</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Juul</a:t>
            </a:r>
            <a:r>
              <a:rPr lang="fr-CA" sz="1200" kern="1200" dirty="0" smtClean="0">
                <a:solidFill>
                  <a:schemeClr val="tx1"/>
                </a:solidFill>
                <a:effectLst/>
                <a:latin typeface="+mn-lt"/>
                <a:ea typeface="+mn-ea"/>
                <a:cs typeface="+mn-cs"/>
              </a:rPr>
              <a:t> contiennent de la nicotine à 3 % ou 5 %.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a:t>
            </a:r>
            <a:r>
              <a:rPr lang="fr-CA" sz="1200" kern="1200" dirty="0" err="1" smtClean="0">
                <a:solidFill>
                  <a:schemeClr val="tx1"/>
                </a:solidFill>
                <a:effectLst/>
                <a:latin typeface="+mn-lt"/>
                <a:ea typeface="+mn-ea"/>
                <a:cs typeface="+mn-cs"/>
              </a:rPr>
              <a:t>pods</a:t>
            </a:r>
            <a:r>
              <a:rPr lang="fr-CA" sz="1200" kern="1200" dirty="0" smtClean="0">
                <a:solidFill>
                  <a:schemeClr val="tx1"/>
                </a:solidFill>
                <a:effectLst/>
                <a:latin typeface="+mn-lt"/>
                <a:ea typeface="+mn-ea"/>
                <a:cs typeface="+mn-cs"/>
              </a:rPr>
              <a:t> à 5 % équivalent à un paquet de cigarettes. Selon la compagnie </a:t>
            </a:r>
            <a:r>
              <a:rPr lang="fr-CA" sz="1200" kern="1200" dirty="0" err="1" smtClean="0">
                <a:solidFill>
                  <a:schemeClr val="tx1"/>
                </a:solidFill>
                <a:effectLst/>
                <a:latin typeface="+mn-lt"/>
                <a:ea typeface="+mn-ea"/>
                <a:cs typeface="+mn-cs"/>
              </a:rPr>
              <a:t>Juul</a:t>
            </a:r>
            <a:r>
              <a:rPr lang="fr-CA" sz="1200" kern="1200" dirty="0" smtClean="0">
                <a:solidFill>
                  <a:schemeClr val="tx1"/>
                </a:solidFill>
                <a:effectLst/>
                <a:latin typeface="+mn-lt"/>
                <a:ea typeface="+mn-ea"/>
                <a:cs typeface="+mn-cs"/>
              </a:rPr>
              <a:t>, cela représente 200 bouffées par </a:t>
            </a:r>
            <a:r>
              <a:rPr lang="fr-CA" sz="1200" kern="1200" dirty="0" err="1" smtClean="0">
                <a:solidFill>
                  <a:schemeClr val="tx1"/>
                </a:solidFill>
                <a:effectLst/>
                <a:latin typeface="+mn-lt"/>
                <a:ea typeface="+mn-ea"/>
                <a:cs typeface="+mn-cs"/>
              </a:rPr>
              <a:t>pod</a:t>
            </a:r>
            <a:r>
              <a:rPr lang="fr-CA" sz="1200" kern="1200" dirty="0" smtClean="0">
                <a:solidFill>
                  <a:schemeClr val="tx1"/>
                </a:solidFill>
                <a:effectLst/>
                <a:latin typeface="+mn-lt"/>
                <a:ea typeface="+mn-ea"/>
                <a:cs typeface="+mn-cs"/>
              </a:rPr>
              <a:t>, ce qui équivaut à un paquet de cigarettes.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Niveaux de nicotine contenus dans d’autres liquides à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 :  0mg/</a:t>
            </a:r>
            <a:r>
              <a:rPr lang="fr-CA" sz="1200" kern="1200" dirty="0" err="1" smtClean="0">
                <a:solidFill>
                  <a:schemeClr val="tx1"/>
                </a:solidFill>
                <a:effectLst/>
                <a:latin typeface="+mn-lt"/>
                <a:ea typeface="+mn-ea"/>
                <a:cs typeface="+mn-cs"/>
              </a:rPr>
              <a:t>mL</a:t>
            </a:r>
            <a:r>
              <a:rPr lang="fr-CA" sz="1200" kern="1200" dirty="0" smtClean="0">
                <a:solidFill>
                  <a:schemeClr val="tx1"/>
                </a:solidFill>
                <a:effectLst/>
                <a:latin typeface="+mn-lt"/>
                <a:ea typeface="+mn-ea"/>
                <a:cs typeface="+mn-cs"/>
              </a:rPr>
              <a:t>, 3mg/</a:t>
            </a:r>
            <a:r>
              <a:rPr lang="fr-CA" sz="1200" kern="1200" dirty="0" err="1" smtClean="0">
                <a:solidFill>
                  <a:schemeClr val="tx1"/>
                </a:solidFill>
                <a:effectLst/>
                <a:latin typeface="+mn-lt"/>
                <a:ea typeface="+mn-ea"/>
                <a:cs typeface="+mn-cs"/>
              </a:rPr>
              <a:t>mL</a:t>
            </a:r>
            <a:r>
              <a:rPr lang="fr-CA" sz="1200" kern="1200" dirty="0" smtClean="0">
                <a:solidFill>
                  <a:schemeClr val="tx1"/>
                </a:solidFill>
                <a:effectLst/>
                <a:latin typeface="+mn-lt"/>
                <a:ea typeface="+mn-ea"/>
                <a:cs typeface="+mn-cs"/>
              </a:rPr>
              <a:t>, 6mg/</a:t>
            </a:r>
            <a:r>
              <a:rPr lang="fr-CA" sz="1200" kern="1200" dirty="0" err="1" smtClean="0">
                <a:solidFill>
                  <a:schemeClr val="tx1"/>
                </a:solidFill>
                <a:effectLst/>
                <a:latin typeface="+mn-lt"/>
                <a:ea typeface="+mn-ea"/>
                <a:cs typeface="+mn-cs"/>
              </a:rPr>
              <a:t>mL</a:t>
            </a:r>
            <a:r>
              <a:rPr lang="fr-CA" sz="1200" kern="1200" dirty="0" smtClean="0">
                <a:solidFill>
                  <a:schemeClr val="tx1"/>
                </a:solidFill>
                <a:effectLst/>
                <a:latin typeface="+mn-lt"/>
                <a:ea typeface="+mn-ea"/>
                <a:cs typeface="+mn-cs"/>
              </a:rPr>
              <a:t>, 12mg/</a:t>
            </a:r>
            <a:r>
              <a:rPr lang="fr-CA" sz="1200" kern="1200" dirty="0" err="1" smtClean="0">
                <a:solidFill>
                  <a:schemeClr val="tx1"/>
                </a:solidFill>
                <a:effectLst/>
                <a:latin typeface="+mn-lt"/>
                <a:ea typeface="+mn-ea"/>
                <a:cs typeface="+mn-cs"/>
              </a:rPr>
              <a:t>mL</a:t>
            </a:r>
            <a:r>
              <a:rPr lang="fr-CA" sz="1200" kern="1200" dirty="0" smtClean="0">
                <a:solidFill>
                  <a:schemeClr val="tx1"/>
                </a:solidFill>
                <a:effectLst/>
                <a:latin typeface="+mn-lt"/>
                <a:ea typeface="+mn-ea"/>
                <a:cs typeface="+mn-cs"/>
              </a:rPr>
              <a:t>, 18mg/</a:t>
            </a:r>
            <a:r>
              <a:rPr lang="fr-CA" sz="1200" kern="1200" dirty="0" err="1" smtClean="0">
                <a:solidFill>
                  <a:schemeClr val="tx1"/>
                </a:solidFill>
                <a:effectLst/>
                <a:latin typeface="+mn-lt"/>
                <a:ea typeface="+mn-ea"/>
                <a:cs typeface="+mn-cs"/>
              </a:rPr>
              <a:t>mL</a:t>
            </a:r>
            <a:r>
              <a:rPr lang="fr-CA" sz="1200" kern="1200" dirty="0" smtClean="0">
                <a:solidFill>
                  <a:schemeClr val="tx1"/>
                </a:solidFill>
                <a:effectLst/>
                <a:latin typeface="+mn-lt"/>
                <a:ea typeface="+mn-ea"/>
                <a:cs typeface="+mn-cs"/>
              </a:rPr>
              <a:t> (même jusqu’à 24mg/</a:t>
            </a:r>
            <a:r>
              <a:rPr lang="fr-CA" sz="1200" kern="1200" dirty="0" err="1" smtClean="0">
                <a:solidFill>
                  <a:schemeClr val="tx1"/>
                </a:solidFill>
                <a:effectLst/>
                <a:latin typeface="+mn-lt"/>
                <a:ea typeface="+mn-ea"/>
                <a:cs typeface="+mn-cs"/>
              </a:rPr>
              <a:t>mL</a:t>
            </a:r>
            <a:r>
              <a:rPr lang="fr-CA" sz="1200" kern="1200" dirty="0" smtClean="0">
                <a:solidFill>
                  <a:schemeClr val="tx1"/>
                </a:solidFill>
                <a:effectLst/>
                <a:latin typeface="+mn-lt"/>
                <a:ea typeface="+mn-ea"/>
                <a:cs typeface="+mn-cs"/>
              </a:rPr>
              <a:t> ou 36mg/</a:t>
            </a:r>
            <a:r>
              <a:rPr lang="fr-CA" sz="1200" kern="1200" dirty="0" err="1" smtClean="0">
                <a:solidFill>
                  <a:schemeClr val="tx1"/>
                </a:solidFill>
                <a:effectLst/>
                <a:latin typeface="+mn-lt"/>
                <a:ea typeface="+mn-ea"/>
                <a:cs typeface="+mn-cs"/>
              </a:rPr>
              <a:t>mL</a:t>
            </a:r>
            <a:r>
              <a:rPr lang="fr-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 Certaines études suggèrent que les liquides à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 qui ne sont censés contenir aucune trace de nicotine (0) en contiennent quand même.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a:t>
            </a:r>
            <a:r>
              <a:rPr lang="fr-CA" sz="1200" kern="1200" dirty="0" err="1" smtClean="0">
                <a:solidFill>
                  <a:schemeClr val="tx1"/>
                </a:solidFill>
                <a:effectLst/>
                <a:latin typeface="+mn-lt"/>
                <a:ea typeface="+mn-ea"/>
                <a:cs typeface="+mn-cs"/>
              </a:rPr>
              <a:t>pods</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Juul</a:t>
            </a:r>
            <a:r>
              <a:rPr lang="fr-CA" sz="1200" kern="1200" dirty="0" smtClean="0">
                <a:solidFill>
                  <a:schemeClr val="tx1"/>
                </a:solidFill>
                <a:effectLst/>
                <a:latin typeface="+mn-lt"/>
                <a:ea typeface="+mn-ea"/>
                <a:cs typeface="+mn-cs"/>
              </a:rPr>
              <a:t> ne sont PAS rechargeables. Il faut donc remplacer les </a:t>
            </a:r>
            <a:r>
              <a:rPr lang="fr-CA" sz="1200" kern="1200" dirty="0" err="1" smtClean="0">
                <a:solidFill>
                  <a:schemeClr val="tx1"/>
                </a:solidFill>
                <a:effectLst/>
                <a:latin typeface="+mn-lt"/>
                <a:ea typeface="+mn-ea"/>
                <a:cs typeface="+mn-cs"/>
              </a:rPr>
              <a:t>pods</a:t>
            </a:r>
            <a:r>
              <a:rPr lang="fr-CA" sz="1200" kern="1200" dirty="0" smtClean="0">
                <a:solidFill>
                  <a:schemeClr val="tx1"/>
                </a:solidFill>
                <a:effectLst/>
                <a:latin typeface="+mn-lt"/>
                <a:ea typeface="+mn-ea"/>
                <a:cs typeface="+mn-cs"/>
              </a:rPr>
              <a:t> vides.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34</a:t>
            </a:fld>
            <a:endParaRPr lang="en-CA"/>
          </a:p>
        </p:txBody>
      </p:sp>
    </p:spTree>
    <p:extLst>
      <p:ext uri="{BB962C8B-B14F-4D97-AF65-F5344CB8AC3E}">
        <p14:creationId xmlns:p14="http://schemas.microsoft.com/office/powerpoint/2010/main" val="2664456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plus de créer une dépendance, la nicotine sous forme liquide est toxique.</a:t>
            </a:r>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Même en petites quantités, les liquides à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 contenant de la nicotine peuvent être très dommageables s’ils sont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Avalés</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smtClean="0">
                <a:solidFill>
                  <a:schemeClr val="tx1"/>
                </a:solidFill>
                <a:effectLst/>
                <a:latin typeface="+mn-lt"/>
                <a:ea typeface="+mn-ea"/>
                <a:cs typeface="+mn-cs"/>
              </a:rPr>
              <a:t>absorbés par la peau</a:t>
            </a:r>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Certains enfants sont morts après avoir avalé des liquides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contenant de la nicotine et d’autres se sont empoisonnés, mais ils ont été sauvés.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Vous ne voudriez pas non plus que votre animal de compagnie en avale.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y a même des avertissements au sujet de la nicotine sur certains emballages.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Voulez-vous vraiment inhaler des choses qui font l’objet d’avertissements de risques pour la santé?</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35</a:t>
            </a:fld>
            <a:endParaRPr lang="en-CA"/>
          </a:p>
        </p:txBody>
      </p:sp>
    </p:spTree>
    <p:extLst>
      <p:ext uri="{BB962C8B-B14F-4D97-AF65-F5344CB8AC3E}">
        <p14:creationId xmlns:p14="http://schemas.microsoft.com/office/powerpoint/2010/main" val="1218623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Demandez aux élèves ce qu’ils savent des vapeurs produites par 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Répondent-ils que ce sont des « vapeurs d’eau » ou qu’elles sont « sans danger »? (mauvaise information)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(Cliquez sur la prochaine diapo)</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Expliquez-leur que c’est plus que de la vapeur d’eau.</a:t>
            </a:r>
            <a:endParaRPr lang="en-CA" sz="1200" kern="1200" dirty="0" smtClean="0">
              <a:solidFill>
                <a:schemeClr val="tx1"/>
              </a:solidFill>
              <a:effectLst/>
              <a:latin typeface="+mn-lt"/>
              <a:ea typeface="+mn-ea"/>
              <a:cs typeface="+mn-cs"/>
            </a:endParaRPr>
          </a:p>
          <a:p>
            <a:endParaRPr lang="en-CA" baseline="0" dirty="0" smtClean="0"/>
          </a:p>
        </p:txBody>
      </p:sp>
      <p:sp>
        <p:nvSpPr>
          <p:cNvPr id="4" name="Slide Number Placeholder 3"/>
          <p:cNvSpPr>
            <a:spLocks noGrp="1"/>
          </p:cNvSpPr>
          <p:nvPr>
            <p:ph type="sldNum" sz="quarter" idx="10"/>
          </p:nvPr>
        </p:nvSpPr>
        <p:spPr/>
        <p:txBody>
          <a:bodyPr/>
          <a:lstStyle/>
          <a:p>
            <a:fld id="{767EA28F-56B9-41CA-B27C-452053311F81}" type="slidenum">
              <a:rPr lang="en-CA" smtClean="0"/>
              <a:t>36</a:t>
            </a:fld>
            <a:endParaRPr lang="en-CA"/>
          </a:p>
        </p:txBody>
      </p:sp>
    </p:spTree>
    <p:extLst>
      <p:ext uri="{BB962C8B-B14F-4D97-AF65-F5344CB8AC3E}">
        <p14:creationId xmlns:p14="http://schemas.microsoft.com/office/powerpoint/2010/main" val="1569823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Bouteille d’eau avec vaporisateur par rapport à contenant de fixatif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Bouteille d’eau :</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Si vous prenez une bouteille d’eau et vaporisez de l’eau sur la paume de votre main, vous aurez de la vapeur d’eau sur la main. </a:t>
            </a:r>
          </a:p>
          <a:p>
            <a:pPr marL="171450" indent="-171450">
              <a:buFontTx/>
              <a:buChar char="-"/>
            </a:pPr>
            <a:r>
              <a:rPr lang="fr-CA" sz="1200" kern="1200" dirty="0" smtClean="0">
                <a:solidFill>
                  <a:schemeClr val="tx1"/>
                </a:solidFill>
                <a:effectLst/>
                <a:latin typeface="+mn-lt"/>
                <a:ea typeface="+mn-ea"/>
                <a:cs typeface="+mn-cs"/>
              </a:rPr>
              <a:t>Une fois l’eau séchée, votre main sera sèche et n’aura pas de résidu. </a:t>
            </a:r>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Fixatif : </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Si vous prenez un contenant de fixatif et vaporisez du fixatif sur la paume de votre main, vous aurez un aérosol sur la main.</a:t>
            </a:r>
          </a:p>
          <a:p>
            <a:pPr marL="171450" indent="-171450">
              <a:buFontTx/>
              <a:buChar char="-"/>
            </a:pPr>
            <a:r>
              <a:rPr lang="fr-CA" sz="1200" kern="1200" dirty="0" smtClean="0">
                <a:solidFill>
                  <a:schemeClr val="tx1"/>
                </a:solidFill>
                <a:effectLst/>
                <a:latin typeface="+mn-lt"/>
                <a:ea typeface="+mn-ea"/>
                <a:cs typeface="+mn-cs"/>
              </a:rPr>
              <a:t>Une fois l’aérosol séché, vous aurez un résidu collant sur la main.</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Ce résidu collant signifie qu’il n’y avait pas seulement de l’eau sur votre main.</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L’aérosol des dispositifs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contient des produits chimiques toxiques et de fines particules de métal. </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Ces produits chimiques et ces fines particules de métal s’accrochent à vos poumons, ce qui peut causer des dommages.</a:t>
            </a:r>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Souvenez-vous qu’on ne connaît pas encore les risques à long terme pour la santé!</a:t>
            </a:r>
            <a:endParaRPr lang="en-CA" sz="1200" kern="1200" dirty="0" smtClean="0">
              <a:solidFill>
                <a:schemeClr val="tx1"/>
              </a:solidFill>
              <a:effectLst/>
              <a:latin typeface="+mn-lt"/>
              <a:ea typeface="+mn-ea"/>
              <a:cs typeface="+mn-cs"/>
            </a:endParaRPr>
          </a:p>
          <a:p>
            <a:pPr marL="0" indent="0">
              <a:buFontTx/>
              <a:buNone/>
            </a:pPr>
            <a:endParaRPr lang="en-CA" baseline="0" dirty="0" smtClean="0"/>
          </a:p>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37</a:t>
            </a:fld>
            <a:endParaRPr lang="en-CA"/>
          </a:p>
        </p:txBody>
      </p:sp>
    </p:spTree>
    <p:extLst>
      <p:ext uri="{BB962C8B-B14F-4D97-AF65-F5344CB8AC3E}">
        <p14:creationId xmlns:p14="http://schemas.microsoft.com/office/powerpoint/2010/main" val="2889583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produits chimiques servant à ajouter une saveur aux produits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sont souvent utilisés pour ajouter du goût aux produits alimentaires.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On peut les manger (ingérer) en toute sécurité, mais ils n’ont pas été testés pour déterminer si on peut les respirer (inhaler) sans danger.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Problème : Lorsqu’on fait brûler ou qu’on réchauffe suffisamment certaines choses, de nouveaux produits chimiques peuvent être créés et on les respire.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Des études démontrent que vous inhalez des microparticules de métaux lourds.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vapeur secondaire contient des produits chimiques toxiques similaires à ceux-là, mais à de plus faibles concentrations. Alors, même si vous ne </a:t>
            </a:r>
            <a:r>
              <a:rPr lang="fr-CA" sz="1200" kern="1200" dirty="0" err="1" smtClean="0">
                <a:solidFill>
                  <a:schemeClr val="tx1"/>
                </a:solidFill>
                <a:effectLst/>
                <a:latin typeface="+mn-lt"/>
                <a:ea typeface="+mn-ea"/>
                <a:cs typeface="+mn-cs"/>
              </a:rPr>
              <a:t>vapotez</a:t>
            </a:r>
            <a:r>
              <a:rPr lang="fr-CA" sz="1200" kern="1200" dirty="0" smtClean="0">
                <a:solidFill>
                  <a:schemeClr val="tx1"/>
                </a:solidFill>
                <a:effectLst/>
                <a:latin typeface="+mn-lt"/>
                <a:ea typeface="+mn-ea"/>
                <a:cs typeface="+mn-cs"/>
              </a:rPr>
              <a:t> pas, mais que vous vous tenez avec un groupe de </a:t>
            </a:r>
            <a:r>
              <a:rPr lang="fr-CA" sz="1200" kern="1200" dirty="0" err="1" smtClean="0">
                <a:solidFill>
                  <a:schemeClr val="tx1"/>
                </a:solidFill>
                <a:effectLst/>
                <a:latin typeface="+mn-lt"/>
                <a:ea typeface="+mn-ea"/>
                <a:cs typeface="+mn-cs"/>
              </a:rPr>
              <a:t>vapoteurs</a:t>
            </a:r>
            <a:r>
              <a:rPr lang="fr-CA" sz="1200" kern="1200" dirty="0" smtClean="0">
                <a:solidFill>
                  <a:schemeClr val="tx1"/>
                </a:solidFill>
                <a:effectLst/>
                <a:latin typeface="+mn-lt"/>
                <a:ea typeface="+mn-ea"/>
                <a:cs typeface="+mn-cs"/>
              </a:rPr>
              <a:t>, vous êtes exposés aux produits chimiques. On ne connaît pas encore les effets à long terme sur la santé de la vapeur secondaire. </a:t>
            </a:r>
            <a:endParaRPr lang="en-CA" sz="1200" kern="1200" dirty="0" smtClean="0">
              <a:solidFill>
                <a:schemeClr val="tx1"/>
              </a:solidFill>
              <a:effectLst/>
              <a:latin typeface="+mn-lt"/>
              <a:ea typeface="+mn-ea"/>
              <a:cs typeface="+mn-cs"/>
            </a:endParaRPr>
          </a:p>
          <a:p>
            <a:endParaRPr lang="en-CA" baseline="0" dirty="0" smtClean="0"/>
          </a:p>
          <a:p>
            <a:endParaRPr lang="en-CA" baseline="0" dirty="0" smtClean="0"/>
          </a:p>
        </p:txBody>
      </p:sp>
      <p:sp>
        <p:nvSpPr>
          <p:cNvPr id="4" name="Slide Number Placeholder 3"/>
          <p:cNvSpPr>
            <a:spLocks noGrp="1"/>
          </p:cNvSpPr>
          <p:nvPr>
            <p:ph type="sldNum" sz="quarter" idx="10"/>
          </p:nvPr>
        </p:nvSpPr>
        <p:spPr/>
        <p:txBody>
          <a:bodyPr/>
          <a:lstStyle/>
          <a:p>
            <a:fld id="{767EA28F-56B9-41CA-B27C-452053311F81}" type="slidenum">
              <a:rPr lang="en-CA" smtClean="0"/>
              <a:t>38</a:t>
            </a:fld>
            <a:endParaRPr lang="en-CA"/>
          </a:p>
        </p:txBody>
      </p:sp>
    </p:spTree>
    <p:extLst>
      <p:ext uri="{BB962C8B-B14F-4D97-AF65-F5344CB8AC3E}">
        <p14:creationId xmlns:p14="http://schemas.microsoft.com/office/powerpoint/2010/main" val="2571135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Passez à la prochaine diapo après avoir donné la réponse.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39</a:t>
            </a:fld>
            <a:endParaRPr lang="en-CA"/>
          </a:p>
        </p:txBody>
      </p:sp>
    </p:spTree>
    <p:extLst>
      <p:ext uri="{BB962C8B-B14F-4D97-AF65-F5344CB8AC3E}">
        <p14:creationId xmlns:p14="http://schemas.microsoft.com/office/powerpoint/2010/main" val="1072186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Produits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 liquides à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 composantes de dispositifs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comme des piles, un atomiseur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Partager avec des amis est considéré « fournir à des jeunes » et passible d’une amende.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est également illégal pour des parents d’acheter des </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 pour des enfants.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personnes qui fournissent des produits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(incluant des cigarettes) à des mineurs sont passibles d’une amende pouvant atteindre 490 $.</a:t>
            </a:r>
            <a:endParaRPr lang="en-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767EA28F-56B9-41CA-B27C-452053311F81}" type="slidenum">
              <a:rPr lang="en-CA" smtClean="0"/>
              <a:t>40</a:t>
            </a:fld>
            <a:endParaRPr lang="en-CA"/>
          </a:p>
        </p:txBody>
      </p:sp>
    </p:spTree>
    <p:extLst>
      <p:ext uri="{BB962C8B-B14F-4D97-AF65-F5344CB8AC3E}">
        <p14:creationId xmlns:p14="http://schemas.microsoft.com/office/powerpoint/2010/main" val="1142671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n’est pas permis là où la cigarette est interdite.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Cela signifie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Qu’il est interdit de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 ou de fumer à moins de 20 mètres des endroits suivants :</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TERRAIN d’un centre récréatif (pas seulement l’immeuble)</a:t>
            </a:r>
          </a:p>
          <a:p>
            <a:pPr marL="171450" indent="-171450">
              <a:buFontTx/>
              <a:buChar char="-"/>
            </a:pPr>
            <a:r>
              <a:rPr lang="fr-CA" sz="1200" kern="1200" dirty="0" smtClean="0">
                <a:solidFill>
                  <a:schemeClr val="tx1"/>
                </a:solidFill>
                <a:effectLst/>
                <a:latin typeface="+mn-lt"/>
                <a:ea typeface="+mn-ea"/>
                <a:cs typeface="+mn-cs"/>
              </a:rPr>
              <a:t>TERRAIN d’une école (pas seulement l’immeuble)</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Terrains pour les sports et les zones pour les spectateurs</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Terrains de jeux </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TERRAIN d’une aréna (pas illustré)</a:t>
            </a:r>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 la loi. </a:t>
            </a:r>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Des accusations peuvent être portées et une amende peut être imposée.</a:t>
            </a:r>
            <a:endParaRPr lang="en-CA" sz="1200" kern="1200" dirty="0" smtClean="0">
              <a:solidFill>
                <a:schemeClr val="tx1"/>
              </a:solidFill>
              <a:effectLst/>
              <a:latin typeface="+mn-lt"/>
              <a:ea typeface="+mn-ea"/>
              <a:cs typeface="+mn-cs"/>
            </a:endParaRPr>
          </a:p>
          <a:p>
            <a:pPr marL="0" indent="0">
              <a:buFontTx/>
              <a:buNone/>
            </a:pPr>
            <a:endParaRPr lang="en-CA" baseline="0" dirty="0" smtClean="0"/>
          </a:p>
        </p:txBody>
      </p:sp>
      <p:sp>
        <p:nvSpPr>
          <p:cNvPr id="4" name="Slide Number Placeholder 3"/>
          <p:cNvSpPr>
            <a:spLocks noGrp="1"/>
          </p:cNvSpPr>
          <p:nvPr>
            <p:ph type="sldNum" sz="quarter" idx="10"/>
          </p:nvPr>
        </p:nvSpPr>
        <p:spPr/>
        <p:txBody>
          <a:bodyPr/>
          <a:lstStyle/>
          <a:p>
            <a:fld id="{767EA28F-56B9-41CA-B27C-452053311F81}" type="slidenum">
              <a:rPr lang="en-CA" smtClean="0"/>
              <a:t>41</a:t>
            </a:fld>
            <a:endParaRPr lang="en-CA"/>
          </a:p>
        </p:txBody>
      </p:sp>
    </p:spTree>
    <p:extLst>
      <p:ext uri="{BB962C8B-B14F-4D97-AF65-F5344CB8AC3E}">
        <p14:creationId xmlns:p14="http://schemas.microsoft.com/office/powerpoint/2010/main" val="2195567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Mentionnez de nouveau que la cigarette est dommageable. Lisez la liste des raisons pour lesquelles la cigarette est mauvaise pour la santé.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Comparez ensuite les </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 à la cigarette. Demandez aux élèves si les </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 sont : (lisez la liste)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 créent-elles une accoutumance?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Représentent-elles des risques pour la santé?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Etc.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42</a:t>
            </a:fld>
            <a:endParaRPr lang="en-CA"/>
          </a:p>
        </p:txBody>
      </p:sp>
    </p:spTree>
    <p:extLst>
      <p:ext uri="{BB962C8B-B14F-4D97-AF65-F5344CB8AC3E}">
        <p14:creationId xmlns:p14="http://schemas.microsoft.com/office/powerpoint/2010/main" val="4193150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Demandez aux élèves où on trouve les ingrédients.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Où trouve-t-on du goudron? Cliquez pour obtenir la réponse.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Où trouve-t-on du butane? Cliquez pour obtenir la réponse.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Etc.</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E38CF8-B750-4EFE-A9FD-4C9051B2D01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11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Copiez et collez le lien vers la vidéo si elle ne démarre pas lorsque vous cliquez sur le bouton :   </a:t>
            </a:r>
            <a:r>
              <a:rPr lang="fr-CA" sz="1200" u="sng" kern="1200" dirty="0" smtClean="0">
                <a:solidFill>
                  <a:schemeClr val="tx1"/>
                </a:solidFill>
                <a:effectLst/>
                <a:latin typeface="+mn-lt"/>
                <a:ea typeface="+mn-ea"/>
                <a:cs typeface="+mn-cs"/>
                <a:hlinkClick r:id="rId3"/>
              </a:rPr>
              <a:t>https://www.youtube.com/watch?v=QKjc52iyfn4</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(Santé Canada – Considère les conséquences du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43</a:t>
            </a:fld>
            <a:endParaRPr lang="en-CA"/>
          </a:p>
        </p:txBody>
      </p:sp>
    </p:spTree>
    <p:extLst>
      <p:ext uri="{BB962C8B-B14F-4D97-AF65-F5344CB8AC3E}">
        <p14:creationId xmlns:p14="http://schemas.microsoft.com/office/powerpoint/2010/main" val="2205018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par les jeunes mènera à une nouvelle génération de jeunes dépendants de la nicotine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bonne nouvelle est que la plupart des jeunes ne </a:t>
            </a:r>
            <a:r>
              <a:rPr lang="fr-CA" sz="1200" kern="1200" dirty="0" err="1" smtClean="0">
                <a:solidFill>
                  <a:schemeClr val="tx1"/>
                </a:solidFill>
                <a:effectLst/>
                <a:latin typeface="+mn-lt"/>
                <a:ea typeface="+mn-ea"/>
                <a:cs typeface="+mn-cs"/>
              </a:rPr>
              <a:t>vapotent</a:t>
            </a:r>
            <a:r>
              <a:rPr lang="fr-CA" sz="1200" kern="1200" dirty="0" smtClean="0">
                <a:solidFill>
                  <a:schemeClr val="tx1"/>
                </a:solidFill>
                <a:effectLst/>
                <a:latin typeface="+mn-lt"/>
                <a:ea typeface="+mn-ea"/>
                <a:cs typeface="+mn-cs"/>
              </a:rPr>
              <a:t> pas!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44</a:t>
            </a:fld>
            <a:endParaRPr lang="en-CA"/>
          </a:p>
        </p:txBody>
      </p:sp>
    </p:spTree>
    <p:extLst>
      <p:ext uri="{BB962C8B-B14F-4D97-AF65-F5344CB8AC3E}">
        <p14:creationId xmlns:p14="http://schemas.microsoft.com/office/powerpoint/2010/main" val="2104098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Pour une personne qui essaie de cesser de fumer, 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peut être moins dommageable. Mais ça ne veut pas dire que c’est sans danger.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une personne qui ne fume pas, 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est tout de même dommageable.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45</a:t>
            </a:fld>
            <a:endParaRPr lang="en-CA"/>
          </a:p>
        </p:txBody>
      </p:sp>
    </p:spTree>
    <p:extLst>
      <p:ext uri="{BB962C8B-B14F-4D97-AF65-F5344CB8AC3E}">
        <p14:creationId xmlns:p14="http://schemas.microsoft.com/office/powerpoint/2010/main" val="289613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entreprises de tabac et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profitent de l’accoutumance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46</a:t>
            </a:fld>
            <a:endParaRPr lang="en-CA"/>
          </a:p>
        </p:txBody>
      </p:sp>
    </p:spTree>
    <p:extLst>
      <p:ext uri="{BB962C8B-B14F-4D97-AF65-F5344CB8AC3E}">
        <p14:creationId xmlns:p14="http://schemas.microsoft.com/office/powerpoint/2010/main" val="524246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Sources:</a:t>
            </a:r>
            <a:r>
              <a:rPr lang="en-CA" baseline="0" dirty="0" smtClean="0"/>
              <a:t> </a:t>
            </a:r>
          </a:p>
          <a:p>
            <a:r>
              <a:rPr lang="en-CA" baseline="0" dirty="0" smtClean="0"/>
              <a:t>Cancer.org</a:t>
            </a:r>
          </a:p>
          <a:p>
            <a:r>
              <a:rPr lang="en-CA" dirty="0" smtClean="0">
                <a:hlinkClick r:id="rId3"/>
              </a:rPr>
              <a:t>https://www.cancer.org/latest-news/two-studies-highlight-tradeoffs-of-e-cigarettes.html</a:t>
            </a:r>
            <a:endParaRPr lang="en-CA" baseline="0" dirty="0" smtClean="0"/>
          </a:p>
          <a:p>
            <a:endParaRPr lang="en-CA" baseline="0" dirty="0" smtClean="0"/>
          </a:p>
          <a:p>
            <a:r>
              <a:rPr lang="en-CA" baseline="0" dirty="0" smtClean="0"/>
              <a:t>Ontario Lung Association</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47</a:t>
            </a:fld>
            <a:endParaRPr lang="en-CA"/>
          </a:p>
        </p:txBody>
      </p:sp>
    </p:spTree>
    <p:extLst>
      <p:ext uri="{BB962C8B-B14F-4D97-AF65-F5344CB8AC3E}">
        <p14:creationId xmlns:p14="http://schemas.microsoft.com/office/powerpoint/2010/main" val="368851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a fallu environ 50 ans à l’industrie de la cigarette pour découvrir les effets à long terme de la cigarette sur la santé.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Même si on ne connaît pas encore les risques à long terme du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pour la santé, on sait que ce n’est pas aussi inoffensif que certains le croient.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7EA28F-56B9-41CA-B27C-452053311F81}" type="slidenum">
              <a:rPr lang="en-CA" smtClean="0"/>
              <a:t>48</a:t>
            </a:fld>
            <a:endParaRPr lang="en-CA"/>
          </a:p>
        </p:txBody>
      </p:sp>
    </p:spTree>
    <p:extLst>
      <p:ext uri="{BB962C8B-B14F-4D97-AF65-F5344CB8AC3E}">
        <p14:creationId xmlns:p14="http://schemas.microsoft.com/office/powerpoint/2010/main" val="682358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E38CF8-B750-4EFE-A9FD-4C9051B2D01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478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E38CF8-B750-4EFE-A9FD-4C9051B2D01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86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Essayez d’obtenir des réponses telles que : c’est sans danger/inoffensif, ça goûte/sent bon, c’est cool/plaisant, mes amis le font/partagent, etc.</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(Option : Demandez-leur de répondre tout haut ou organisez une activité avec des Post-it.)</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10</a:t>
            </a:fld>
            <a:endParaRPr lang="en-CA"/>
          </a:p>
        </p:txBody>
      </p:sp>
    </p:spTree>
    <p:extLst>
      <p:ext uri="{BB962C8B-B14F-4D97-AF65-F5344CB8AC3E}">
        <p14:creationId xmlns:p14="http://schemas.microsoft.com/office/powerpoint/2010/main" val="3832131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Expliquez que dans cette présentation, vous pourriez utiliser différents termes en alternance pour désigner la même chose – le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termes que vous pourriez utiliser en alternance sont les suivants :</a:t>
            </a:r>
            <a:endParaRPr lang="en-CA" sz="1200" kern="1200" dirty="0" smtClean="0">
              <a:solidFill>
                <a:schemeClr val="tx1"/>
              </a:solidFill>
              <a:effectLst/>
              <a:latin typeface="+mn-lt"/>
              <a:ea typeface="+mn-ea"/>
              <a:cs typeface="+mn-cs"/>
            </a:endParaRPr>
          </a:p>
          <a:p>
            <a:pPr marL="171450" lvl="0" indent="-171450">
              <a:buFontTx/>
              <a:buChar char="-"/>
            </a:pPr>
            <a:r>
              <a:rPr lang="fr-CA" sz="1200" kern="1200" dirty="0" smtClean="0">
                <a:solidFill>
                  <a:schemeClr val="tx1"/>
                </a:solidFill>
                <a:effectLst/>
                <a:latin typeface="+mn-lt"/>
                <a:ea typeface="+mn-ea"/>
                <a:cs typeface="+mn-cs"/>
              </a:rPr>
              <a:t>vapeurs/fumée/aérosol</a:t>
            </a:r>
          </a:p>
          <a:p>
            <a:pPr marL="171450" lvl="0" indent="-171450">
              <a:buFontTx/>
              <a:buChar char="-"/>
            </a:pPr>
            <a:r>
              <a:rPr lang="fr-CA" sz="1200" kern="1200" dirty="0" smtClean="0">
                <a:solidFill>
                  <a:schemeClr val="tx1"/>
                </a:solidFill>
                <a:effectLst/>
                <a:latin typeface="+mn-lt"/>
                <a:ea typeface="+mn-ea"/>
                <a:cs typeface="+mn-cs"/>
              </a:rPr>
              <a:t>e-cigarettes/cigarettes électroniques/ </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a:t>
            </a:r>
            <a:r>
              <a:rPr lang="fr-CA" sz="1200" kern="1200" dirty="0" err="1" smtClean="0">
                <a:solidFill>
                  <a:schemeClr val="tx1"/>
                </a:solidFill>
                <a:effectLst/>
                <a:latin typeface="+mn-lt"/>
                <a:ea typeface="+mn-ea"/>
                <a:cs typeface="+mn-cs"/>
              </a:rPr>
              <a:t>Juuls</a:t>
            </a:r>
            <a:r>
              <a:rPr lang="fr-CA" sz="1200" kern="1200" dirty="0" smtClean="0">
                <a:solidFill>
                  <a:schemeClr val="tx1"/>
                </a:solidFill>
                <a:effectLst/>
                <a:latin typeface="+mn-lt"/>
                <a:ea typeface="+mn-ea"/>
                <a:cs typeface="+mn-cs"/>
              </a:rPr>
              <a:t>/</a:t>
            </a:r>
            <a:r>
              <a:rPr lang="fr-CA" sz="1200" kern="1200" dirty="0" err="1" smtClean="0">
                <a:solidFill>
                  <a:schemeClr val="tx1"/>
                </a:solidFill>
                <a:effectLst/>
                <a:latin typeface="+mn-lt"/>
                <a:ea typeface="+mn-ea"/>
                <a:cs typeface="+mn-cs"/>
              </a:rPr>
              <a:t>Mods</a:t>
            </a:r>
            <a:r>
              <a:rPr lang="fr-CA" sz="1200" kern="1200" dirty="0" smtClean="0">
                <a:solidFill>
                  <a:schemeClr val="tx1"/>
                </a:solidFill>
                <a:effectLst/>
                <a:latin typeface="+mn-lt"/>
                <a:ea typeface="+mn-ea"/>
                <a:cs typeface="+mn-cs"/>
              </a:rPr>
              <a:t>/</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-stylos</a:t>
            </a:r>
            <a:endParaRPr lang="en-CA" sz="1200" kern="1200" dirty="0" smtClean="0">
              <a:solidFill>
                <a:schemeClr val="tx1"/>
              </a:solidFill>
              <a:effectLst/>
              <a:latin typeface="+mn-lt"/>
              <a:ea typeface="+mn-ea"/>
              <a:cs typeface="+mn-cs"/>
            </a:endParaRPr>
          </a:p>
          <a:p>
            <a:pPr marL="171450" lvl="0" indent="-171450">
              <a:buFontTx/>
              <a:buChar char="-"/>
            </a:pPr>
            <a:r>
              <a:rPr lang="fr-CA" sz="1200" kern="1200" dirty="0" smtClean="0">
                <a:solidFill>
                  <a:schemeClr val="tx1"/>
                </a:solidFill>
                <a:effectLst/>
                <a:latin typeface="+mn-lt"/>
                <a:ea typeface="+mn-ea"/>
                <a:cs typeface="+mn-cs"/>
              </a:rPr>
              <a:t>liquide à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a:t>
            </a:r>
            <a:r>
              <a:rPr lang="fr-CA" sz="1200" kern="1200" dirty="0" err="1" smtClean="0">
                <a:solidFill>
                  <a:schemeClr val="tx1"/>
                </a:solidFill>
                <a:effectLst/>
                <a:latin typeface="+mn-lt"/>
                <a:ea typeface="+mn-ea"/>
                <a:cs typeface="+mn-cs"/>
              </a:rPr>
              <a:t>pods</a:t>
            </a:r>
            <a:r>
              <a:rPr lang="fr-CA" sz="1200" kern="1200" dirty="0" smtClean="0">
                <a:solidFill>
                  <a:schemeClr val="tx1"/>
                </a:solidFill>
                <a:effectLst/>
                <a:latin typeface="+mn-lt"/>
                <a:ea typeface="+mn-ea"/>
                <a:cs typeface="+mn-cs"/>
              </a:rPr>
              <a:t>/cartouches</a:t>
            </a:r>
          </a:p>
          <a:p>
            <a:pPr marL="171450" lvl="0" indent="-171450">
              <a:buFontTx/>
              <a:buChar char="-"/>
            </a:pP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Expliquez que lorsque ces produits ont été introduits sur le marché, on utilisait les termes e-cigarettes et cigarettes électroniques, car ils étaient conçus pour aider les gens à cesser de fumer.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Maintenant, les compagnies veulent s’éloigner du terme « cigarette », car on sait que les cigarettes ne sont pas bonnes pour la santé.</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11</a:t>
            </a:fld>
            <a:endParaRPr lang="en-CA"/>
          </a:p>
        </p:txBody>
      </p:sp>
    </p:spTree>
    <p:extLst>
      <p:ext uri="{BB962C8B-B14F-4D97-AF65-F5344CB8AC3E}">
        <p14:creationId xmlns:p14="http://schemas.microsoft.com/office/powerpoint/2010/main" val="77517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1</a:t>
            </a:r>
            <a:r>
              <a:rPr lang="fr-CA" sz="1200" kern="1200" baseline="30000" dirty="0" smtClean="0">
                <a:solidFill>
                  <a:schemeClr val="tx1"/>
                </a:solidFill>
                <a:effectLst/>
                <a:latin typeface="+mn-lt"/>
                <a:ea typeface="+mn-ea"/>
                <a:cs typeface="+mn-cs"/>
              </a:rPr>
              <a:t>re</a:t>
            </a:r>
            <a:r>
              <a:rPr lang="fr-CA" sz="1200" kern="1200" dirty="0" smtClean="0">
                <a:solidFill>
                  <a:schemeClr val="tx1"/>
                </a:solidFill>
                <a:effectLst/>
                <a:latin typeface="+mn-lt"/>
                <a:ea typeface="+mn-ea"/>
                <a:cs typeface="+mn-cs"/>
              </a:rPr>
              <a:t> génération/</a:t>
            </a:r>
            <a:r>
              <a:rPr lang="fr-CA" sz="1200" kern="1200" dirty="0" err="1" smtClean="0">
                <a:solidFill>
                  <a:schemeClr val="tx1"/>
                </a:solidFill>
                <a:effectLst/>
                <a:latin typeface="+mn-lt"/>
                <a:ea typeface="+mn-ea"/>
                <a:cs typeface="+mn-cs"/>
              </a:rPr>
              <a:t>Cig</a:t>
            </a:r>
            <a:r>
              <a:rPr lang="fr-CA" sz="1200" kern="1200" dirty="0" smtClean="0">
                <a:solidFill>
                  <a:schemeClr val="tx1"/>
                </a:solidFill>
                <a:effectLst/>
                <a:latin typeface="+mn-lt"/>
                <a:ea typeface="+mn-ea"/>
                <a:cs typeface="+mn-cs"/>
              </a:rPr>
              <a:t>-a-</a:t>
            </a:r>
            <a:r>
              <a:rPr lang="fr-CA" sz="1200" kern="1200" dirty="0" err="1" smtClean="0">
                <a:solidFill>
                  <a:schemeClr val="tx1"/>
                </a:solidFill>
                <a:effectLst/>
                <a:latin typeface="+mn-lt"/>
                <a:ea typeface="+mn-ea"/>
                <a:cs typeface="+mn-cs"/>
              </a:rPr>
              <a:t>Likes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Entrées sur le marché vers 2007</a:t>
            </a:r>
            <a:endParaRPr lang="en-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smtClean="0">
                <a:solidFill>
                  <a:srgbClr val="000000"/>
                </a:solidFill>
                <a:cs typeface="Calibri"/>
              </a:rPr>
              <a:t>Ressemblent aux cigarettes </a:t>
            </a:r>
            <a:endParaRPr lang="en-CA" dirty="0" smtClean="0"/>
          </a:p>
          <a:p>
            <a:r>
              <a:rPr lang="fr-CA" sz="1200" kern="1200" dirty="0" smtClean="0">
                <a:solidFill>
                  <a:schemeClr val="tx1"/>
                </a:solidFill>
                <a:effectLst/>
                <a:latin typeface="+mn-lt"/>
                <a:ea typeface="+mn-ea"/>
                <a:cs typeface="+mn-cs"/>
              </a:rPr>
              <a:t>La plupart dégageaient de la nicotine et étaient jetables</a:t>
            </a:r>
            <a:endParaRPr lang="en-CA" sz="1200" kern="1200" dirty="0" smtClean="0">
              <a:solidFill>
                <a:schemeClr val="tx1"/>
              </a:solidFill>
              <a:effectLst/>
              <a:latin typeface="+mn-lt"/>
              <a:ea typeface="+mn-ea"/>
              <a:cs typeface="+mn-cs"/>
            </a:endParaRPr>
          </a:p>
          <a:p>
            <a:endParaRPr lang="en-CA" dirty="0" smtClean="0"/>
          </a:p>
          <a:p>
            <a:r>
              <a:rPr lang="fr-CA" sz="1200" kern="1200" dirty="0" smtClean="0">
                <a:solidFill>
                  <a:schemeClr val="tx1"/>
                </a:solidFill>
                <a:effectLst/>
                <a:latin typeface="+mn-lt"/>
                <a:ea typeface="+mn-ea"/>
                <a:cs typeface="+mn-cs"/>
              </a:rPr>
              <a:t>2</a:t>
            </a:r>
            <a:r>
              <a:rPr lang="fr-CA" sz="1200" kern="1200" baseline="30000" dirty="0" smtClean="0">
                <a:solidFill>
                  <a:schemeClr val="tx1"/>
                </a:solidFill>
                <a:effectLst/>
                <a:latin typeface="+mn-lt"/>
                <a:ea typeface="+mn-ea"/>
                <a:cs typeface="+mn-cs"/>
              </a:rPr>
              <a:t>e</a:t>
            </a:r>
            <a:r>
              <a:rPr lang="fr-CA" sz="1200" kern="1200" dirty="0" smtClean="0">
                <a:solidFill>
                  <a:schemeClr val="tx1"/>
                </a:solidFill>
                <a:effectLst/>
                <a:latin typeface="+mn-lt"/>
                <a:ea typeface="+mn-ea"/>
                <a:cs typeface="+mn-cs"/>
              </a:rPr>
              <a:t> génération / </a:t>
            </a:r>
            <a:r>
              <a:rPr lang="fr-CA" sz="1200" kern="1200" dirty="0" err="1" smtClean="0">
                <a:solidFill>
                  <a:schemeClr val="tx1"/>
                </a:solidFill>
                <a:effectLst/>
                <a:latin typeface="+mn-lt"/>
                <a:ea typeface="+mn-ea"/>
                <a:cs typeface="+mn-cs"/>
              </a:rPr>
              <a:t>Vapoteuses</a:t>
            </a:r>
            <a:r>
              <a:rPr lang="fr-CA" sz="1200" kern="1200" dirty="0" smtClean="0">
                <a:solidFill>
                  <a:schemeClr val="tx1"/>
                </a:solidFill>
                <a:effectLst/>
                <a:latin typeface="+mn-lt"/>
                <a:ea typeface="+mn-ea"/>
                <a:cs typeface="+mn-cs"/>
              </a:rPr>
              <a:t>-stylos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Atteignent de plus hautes températures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Rechargeables avec des liquides à </a:t>
            </a:r>
            <a:r>
              <a:rPr lang="fr-CA" sz="1200" kern="1200" dirty="0" err="1" smtClean="0">
                <a:solidFill>
                  <a:schemeClr val="tx1"/>
                </a:solidFill>
                <a:effectLst/>
                <a:latin typeface="+mn-lt"/>
                <a:ea typeface="+mn-ea"/>
                <a:cs typeface="+mn-cs"/>
              </a:rPr>
              <a:t>vapoter</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utilisateurs peuvent régler la fréquence des inhalations (en chauffant plus ou moins le liquide à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/respiration)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3</a:t>
            </a:r>
            <a:r>
              <a:rPr lang="fr-CA" sz="1200" kern="1200" baseline="30000" dirty="0" smtClean="0">
                <a:solidFill>
                  <a:schemeClr val="tx1"/>
                </a:solidFill>
                <a:effectLst/>
                <a:latin typeface="+mn-lt"/>
                <a:ea typeface="+mn-ea"/>
                <a:cs typeface="+mn-cs"/>
              </a:rPr>
              <a:t>e</a:t>
            </a:r>
            <a:r>
              <a:rPr lang="fr-CA" sz="1200" kern="1200" dirty="0" smtClean="0">
                <a:solidFill>
                  <a:schemeClr val="tx1"/>
                </a:solidFill>
                <a:effectLst/>
                <a:latin typeface="+mn-lt"/>
                <a:ea typeface="+mn-ea"/>
                <a:cs typeface="+mn-cs"/>
              </a:rPr>
              <a:t> génération / </a:t>
            </a:r>
            <a:r>
              <a:rPr lang="fr-CA" sz="1200" kern="1200" dirty="0" err="1" smtClean="0">
                <a:solidFill>
                  <a:schemeClr val="tx1"/>
                </a:solidFill>
                <a:effectLst/>
                <a:latin typeface="+mn-lt"/>
                <a:ea typeface="+mn-ea"/>
                <a:cs typeface="+mn-cs"/>
              </a:rPr>
              <a:t>Mods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température peut être contrôlée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quantité d’aérosol et de nicotine peut être contrôlée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err="1" smtClean="0">
                <a:solidFill>
                  <a:schemeClr val="tx1"/>
                </a:solidFill>
                <a:effectLst/>
                <a:latin typeface="+mn-lt"/>
                <a:ea typeface="+mn-ea"/>
                <a:cs typeface="+mn-cs"/>
              </a:rPr>
              <a:t>Pod</a:t>
            </a:r>
            <a:r>
              <a:rPr lang="fr-CA" sz="1200" kern="1200" dirty="0" smtClean="0">
                <a:solidFill>
                  <a:schemeClr val="tx1"/>
                </a:solidFill>
                <a:effectLst/>
                <a:latin typeface="+mn-lt"/>
                <a:ea typeface="+mn-ea"/>
                <a:cs typeface="+mn-cs"/>
              </a:rPr>
              <a:t>/Cartouche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Nouvelle technologie / modèles non traditionnels (discrets) </a:t>
            </a:r>
            <a:endParaRPr lang="en-CA" sz="1200" kern="1200" dirty="0" smtClean="0">
              <a:solidFill>
                <a:schemeClr val="tx1"/>
              </a:solidFill>
              <a:effectLst/>
              <a:latin typeface="+mn-lt"/>
              <a:ea typeface="+mn-ea"/>
              <a:cs typeface="+mn-cs"/>
            </a:endParaRPr>
          </a:p>
          <a:p>
            <a:r>
              <a:rPr lang="fr-CA" sz="1200" kern="1200" dirty="0" err="1" smtClean="0">
                <a:solidFill>
                  <a:schemeClr val="tx1"/>
                </a:solidFill>
                <a:effectLst/>
                <a:latin typeface="+mn-lt"/>
                <a:ea typeface="+mn-ea"/>
                <a:cs typeface="+mn-cs"/>
              </a:rPr>
              <a:t>Juul</a:t>
            </a:r>
            <a:r>
              <a:rPr lang="fr-CA" sz="1200" kern="1200" dirty="0" smtClean="0">
                <a:solidFill>
                  <a:schemeClr val="tx1"/>
                </a:solidFill>
                <a:effectLst/>
                <a:latin typeface="+mn-lt"/>
                <a:ea typeface="+mn-ea"/>
                <a:cs typeface="+mn-cs"/>
              </a:rPr>
              <a:t> est considéré le « iPhone des vaporisateurs » – ressemble à une clé USB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a:t>
            </a:r>
            <a:r>
              <a:rPr lang="fr-CA" sz="1200" kern="1200" dirty="0" err="1" smtClean="0">
                <a:solidFill>
                  <a:schemeClr val="tx1"/>
                </a:solidFill>
                <a:effectLst/>
                <a:latin typeface="+mn-lt"/>
                <a:ea typeface="+mn-ea"/>
                <a:cs typeface="+mn-cs"/>
              </a:rPr>
              <a:t>pods</a:t>
            </a:r>
            <a:r>
              <a:rPr lang="fr-CA" sz="1200" kern="1200" dirty="0" smtClean="0">
                <a:solidFill>
                  <a:schemeClr val="tx1"/>
                </a:solidFill>
                <a:effectLst/>
                <a:latin typeface="+mn-lt"/>
                <a:ea typeface="+mn-ea"/>
                <a:cs typeface="+mn-cs"/>
              </a:rPr>
              <a:t> contiennent souvent de plus grandes quantités de nicotine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Lorsqu’une personne nous dit qu’elle utilise un dispositif de </a:t>
            </a:r>
            <a:r>
              <a:rPr lang="fr-CA" sz="1200" kern="1200" dirty="0" err="1" smtClean="0">
                <a:solidFill>
                  <a:schemeClr val="tx1"/>
                </a:solidFill>
                <a:effectLst/>
                <a:latin typeface="+mn-lt"/>
                <a:ea typeface="+mn-ea"/>
                <a:cs typeface="+mn-cs"/>
              </a:rPr>
              <a:t>vapotage</a:t>
            </a:r>
            <a:r>
              <a:rPr lang="fr-CA" sz="1200" kern="1200" dirty="0" smtClean="0">
                <a:solidFill>
                  <a:schemeClr val="tx1"/>
                </a:solidFill>
                <a:effectLst/>
                <a:latin typeface="+mn-lt"/>
                <a:ea typeface="+mn-ea"/>
                <a:cs typeface="+mn-cs"/>
              </a:rPr>
              <a:t> pour cesser de fumer, nous lui demandons souvent si elle a fixé une date pour arrêter de </a:t>
            </a:r>
            <a:r>
              <a:rPr lang="fr-CA" sz="1200" kern="1200" dirty="0" err="1" smtClean="0">
                <a:solidFill>
                  <a:schemeClr val="tx1"/>
                </a:solidFill>
                <a:effectLst/>
                <a:latin typeface="+mn-lt"/>
                <a:ea typeface="+mn-ea"/>
                <a:cs typeface="+mn-cs"/>
              </a:rPr>
              <a:t>vapoter</a:t>
            </a:r>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A4C17D-5E78-4183-9F56-913BEED0CFC4}" type="slidenum">
              <a:rPr lang="en-CA" smtClean="0"/>
              <a:t>12</a:t>
            </a:fld>
            <a:endParaRPr lang="en-CA"/>
          </a:p>
        </p:txBody>
      </p:sp>
    </p:spTree>
    <p:extLst>
      <p:ext uri="{BB962C8B-B14F-4D97-AF65-F5344CB8AC3E}">
        <p14:creationId xmlns:p14="http://schemas.microsoft.com/office/powerpoint/2010/main" val="3453668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8D060F3-B035-42EA-8CC1-4AEA16D87B63}"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388020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8D060F3-B035-42EA-8CC1-4AEA16D87B63}"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325032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8D060F3-B035-42EA-8CC1-4AEA16D87B63}"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2242054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1331165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1237159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3386842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F6BF7A-E51E-4ADB-B94A-69176D6BD1F7}"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196944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F6BF7A-E51E-4ADB-B94A-69176D6BD1F7}" type="datetimeFigureOut">
              <a:rPr lang="en-CA" smtClean="0"/>
              <a:t>2019-12-02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3695557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F6BF7A-E51E-4ADB-B94A-69176D6BD1F7}" type="datetimeFigureOut">
              <a:rPr lang="en-CA" smtClean="0"/>
              <a:t>2019-12-02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332617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6BF7A-E51E-4ADB-B94A-69176D6BD1F7}" type="datetimeFigureOut">
              <a:rPr lang="en-CA" smtClean="0"/>
              <a:t>2019-12-02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229549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0F6BF7A-E51E-4ADB-B94A-69176D6BD1F7}"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415068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8D060F3-B035-42EA-8CC1-4AEA16D87B63}"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1469133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885810" y="6041362"/>
            <a:ext cx="976879" cy="365125"/>
          </a:xfrm>
        </p:spPr>
        <p:txBody>
          <a:bodyPr/>
          <a:lstStyle/>
          <a:p>
            <a:fld id="{60F6BF7A-E51E-4ADB-B94A-69176D6BD1F7}" type="datetimeFigureOut">
              <a:rPr lang="en-CA" smtClean="0"/>
              <a:t>2019-12-02</a:t>
            </a:fld>
            <a:endParaRPr lang="en-CA"/>
          </a:p>
        </p:txBody>
      </p:sp>
      <p:sp>
        <p:nvSpPr>
          <p:cNvPr id="6" name="Footer Placeholder 5"/>
          <p:cNvSpPr>
            <a:spLocks noGrp="1"/>
          </p:cNvSpPr>
          <p:nvPr>
            <p:ph type="ftr" sz="quarter" idx="11"/>
          </p:nvPr>
        </p:nvSpPr>
        <p:spPr>
          <a:xfrm>
            <a:off x="590396" y="6041362"/>
            <a:ext cx="3295413" cy="365125"/>
          </a:xfrm>
        </p:spPr>
        <p:txBody>
          <a:bodyPr/>
          <a:lstStyle/>
          <a:p>
            <a:endParaRPr lang="en-CA"/>
          </a:p>
        </p:txBody>
      </p:sp>
      <p:sp>
        <p:nvSpPr>
          <p:cNvPr id="7" name="Slide Number Placeholder 6"/>
          <p:cNvSpPr>
            <a:spLocks noGrp="1"/>
          </p:cNvSpPr>
          <p:nvPr>
            <p:ph type="sldNum" sz="quarter" idx="12"/>
          </p:nvPr>
        </p:nvSpPr>
        <p:spPr>
          <a:xfrm>
            <a:off x="4862689" y="5915888"/>
            <a:ext cx="1062155" cy="490599"/>
          </a:xfrm>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693285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0F6BF7A-E51E-4ADB-B94A-69176D6BD1F7}"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868023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Edit Master text styles</a:t>
            </a:r>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2565120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Edit Master text styles</a:t>
            </a:r>
          </a:p>
        </p:txBody>
      </p:sp>
      <p:sp>
        <p:nvSpPr>
          <p:cNvPr id="2" name="Date Placeholder 1"/>
          <p:cNvSpPr>
            <a:spLocks noGrp="1"/>
          </p:cNvSpPr>
          <p:nvPr>
            <p:ph type="dt" sz="half" idx="10"/>
          </p:nvPr>
        </p:nvSpPr>
        <p:spPr/>
        <p:txBody>
          <a:bodyPr/>
          <a:lstStyle/>
          <a:p>
            <a:fld id="{60F6BF7A-E51E-4ADB-B94A-69176D6BD1F7}" type="datetimeFigureOut">
              <a:rPr lang="en-CA" smtClean="0"/>
              <a:t>2019-12-02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1865177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2878834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414253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8D060F3-B035-42EA-8CC1-4AEA16D87B63}"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1407177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D8D060F3-B035-42EA-8CC1-4AEA16D87B63}"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3734516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8D060F3-B035-42EA-8CC1-4AEA16D87B63}" type="datetimeFigureOut">
              <a:rPr lang="en-CA" smtClean="0"/>
              <a:t>2019-12-02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358121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D8D060F3-B035-42EA-8CC1-4AEA16D87B63}" type="datetimeFigureOut">
              <a:rPr lang="en-CA" smtClean="0"/>
              <a:t>2019-12-02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140675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060F3-B035-42EA-8CC1-4AEA16D87B63}" type="datetimeFigureOut">
              <a:rPr lang="en-CA" smtClean="0"/>
              <a:t>2019-12-02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2159529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D060F3-B035-42EA-8CC1-4AEA16D87B63}"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1583164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D060F3-B035-42EA-8CC1-4AEA16D87B63}"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2014707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060F3-B035-42EA-8CC1-4AEA16D87B63}" type="datetimeFigureOut">
              <a:rPr lang="en-CA" smtClean="0"/>
              <a:t>2019-12-02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CB961-3775-4EBB-AED1-C1FD57CE37B9}" type="slidenum">
              <a:rPr lang="en-CA" smtClean="0"/>
              <a:t>‹#›</a:t>
            </a:fld>
            <a:endParaRPr lang="en-CA"/>
          </a:p>
        </p:txBody>
      </p:sp>
    </p:spTree>
    <p:extLst>
      <p:ext uri="{BB962C8B-B14F-4D97-AF65-F5344CB8AC3E}">
        <p14:creationId xmlns:p14="http://schemas.microsoft.com/office/powerpoint/2010/main" val="3306108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CA"/>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60F6BF7A-E51E-4ADB-B94A-69176D6BD1F7}" type="datetimeFigureOut">
              <a:rPr lang="en-CA" smtClean="0"/>
              <a:t>2019-12-02</a:t>
            </a:fld>
            <a:endParaRPr lang="en-CA"/>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00BA3EA0-57CD-40AD-AEF5-4B849B94FD86}" type="slidenum">
              <a:rPr lang="en-CA" smtClean="0"/>
              <a:t>‹#›</a:t>
            </a:fld>
            <a:endParaRPr lang="en-CA"/>
          </a:p>
        </p:txBody>
      </p:sp>
    </p:spTree>
    <p:extLst>
      <p:ext uri="{BB962C8B-B14F-4D97-AF65-F5344CB8AC3E}">
        <p14:creationId xmlns:p14="http://schemas.microsoft.com/office/powerpoint/2010/main" val="40001100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youtube.com/watch?v=wr8AsbPMSj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2.jpeg"/><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youtube.com/watch?v=QKjc52iyfn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urple sm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rmAutofit/>
          </a:bodyPr>
          <a:lstStyle/>
          <a:p>
            <a:r>
              <a:rPr lang="en-CA" sz="7200" b="1" dirty="0" smtClean="0">
                <a:solidFill>
                  <a:srgbClr val="F24549"/>
                </a:solidFill>
                <a:effectLst>
                  <a:outerShdw blurRad="38100" dist="38100" dir="2700000" algn="tl">
                    <a:srgbClr val="000000">
                      <a:alpha val="43137"/>
                    </a:srgbClr>
                  </a:outerShdw>
                </a:effectLst>
              </a:rPr>
              <a:t>Le </a:t>
            </a:r>
            <a:r>
              <a:rPr lang="en-CA" sz="7200" b="1" dirty="0" err="1" smtClean="0">
                <a:solidFill>
                  <a:srgbClr val="F24549"/>
                </a:solidFill>
                <a:effectLst>
                  <a:outerShdw blurRad="38100" dist="38100" dir="2700000" algn="tl">
                    <a:srgbClr val="000000">
                      <a:alpha val="43137"/>
                    </a:srgbClr>
                  </a:outerShdw>
                </a:effectLst>
              </a:rPr>
              <a:t>vapotage</a:t>
            </a:r>
            <a:r>
              <a:rPr lang="en-CA" sz="7200" b="1" dirty="0" smtClean="0">
                <a:solidFill>
                  <a:srgbClr val="FFC000"/>
                </a:solidFill>
                <a:effectLst>
                  <a:outerShdw blurRad="38100" dist="38100" dir="2700000" algn="tl">
                    <a:srgbClr val="000000">
                      <a:alpha val="43137"/>
                    </a:srgbClr>
                  </a:outerShdw>
                </a:effectLst>
              </a:rPr>
              <a:t> </a:t>
            </a:r>
            <a:r>
              <a:rPr lang="en-CA" sz="7200" b="1" dirty="0" smtClean="0">
                <a:solidFill>
                  <a:schemeClr val="bg1"/>
                </a:solidFill>
                <a:effectLst>
                  <a:outerShdw blurRad="38100" dist="38100" dir="2700000" algn="tl">
                    <a:srgbClr val="000000">
                      <a:alpha val="43137"/>
                    </a:srgbClr>
                  </a:outerShdw>
                </a:effectLst>
              </a:rPr>
              <a:t>  Les </a:t>
            </a:r>
            <a:r>
              <a:rPr lang="en-CA" sz="7200" b="1" dirty="0" err="1" smtClean="0">
                <a:solidFill>
                  <a:schemeClr val="bg1"/>
                </a:solidFill>
                <a:effectLst>
                  <a:outerShdw blurRad="38100" dist="38100" dir="2700000" algn="tl">
                    <a:srgbClr val="000000">
                      <a:alpha val="43137"/>
                    </a:srgbClr>
                  </a:outerShdw>
                </a:effectLst>
              </a:rPr>
              <a:t>risques</a:t>
            </a:r>
            <a:endParaRPr lang="en-CA" sz="72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08857" y="108857"/>
            <a:ext cx="11963400" cy="6640286"/>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Connector 6"/>
          <p:cNvCxnSpPr/>
          <p:nvPr/>
        </p:nvCxnSpPr>
        <p:spPr>
          <a:xfrm>
            <a:off x="6320589" y="2585644"/>
            <a:ext cx="0" cy="7184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5202" y="4963886"/>
            <a:ext cx="1749046" cy="1386568"/>
          </a:xfrm>
          <a:prstGeom prst="rect">
            <a:avLst/>
          </a:prstGeom>
        </p:spPr>
      </p:pic>
      <p:sp>
        <p:nvSpPr>
          <p:cNvPr id="8" name="TextBox 7"/>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344573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after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 t="21789" r="25342" b="3785"/>
          <a:stretch/>
        </p:blipFill>
        <p:spPr>
          <a:xfrm>
            <a:off x="11151" y="-21772"/>
            <a:ext cx="12180850" cy="6879771"/>
          </a:xfrm>
          <a:prstGeom prst="rect">
            <a:avLst/>
          </a:prstGeom>
        </p:spPr>
      </p:pic>
      <p:sp>
        <p:nvSpPr>
          <p:cNvPr id="3" name="Rectangle 2"/>
          <p:cNvSpPr/>
          <p:nvPr/>
        </p:nvSpPr>
        <p:spPr>
          <a:xfrm>
            <a:off x="918411" y="638866"/>
            <a:ext cx="8787063" cy="2898365"/>
          </a:xfrm>
          <a:prstGeom prst="rect">
            <a:avLst/>
          </a:prstGeom>
          <a:solidFill>
            <a:srgbClr val="FF3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1331495" y="924755"/>
            <a:ext cx="6830807" cy="1200329"/>
          </a:xfrm>
          <a:prstGeom prst="rect">
            <a:avLst/>
          </a:prstGeom>
          <a:noFill/>
        </p:spPr>
        <p:txBody>
          <a:bodyPr wrap="square" rtlCol="0">
            <a:spAutoFit/>
          </a:bodyPr>
          <a:lstStyle/>
          <a:p>
            <a:r>
              <a:rPr lang="en-CA" sz="3600" dirty="0" smtClean="0">
                <a:solidFill>
                  <a:schemeClr val="bg1"/>
                </a:solidFill>
                <a:latin typeface="Arial" panose="020B0604020202020204" pitchFamily="34" charset="0"/>
                <a:cs typeface="Arial" panose="020B0604020202020204" pitchFamily="34" charset="0"/>
              </a:rPr>
              <a:t>POURQUOI PENSEZ-VOUS QUE LES JEUNES</a:t>
            </a:r>
          </a:p>
        </p:txBody>
      </p:sp>
      <p:sp>
        <p:nvSpPr>
          <p:cNvPr id="6" name="TextBox 5"/>
          <p:cNvSpPr txBox="1"/>
          <p:nvPr/>
        </p:nvSpPr>
        <p:spPr>
          <a:xfrm>
            <a:off x="1297846" y="2088048"/>
            <a:ext cx="6753726" cy="1200329"/>
          </a:xfrm>
          <a:prstGeom prst="rect">
            <a:avLst/>
          </a:prstGeom>
          <a:noFill/>
        </p:spPr>
        <p:txBody>
          <a:bodyPr wrap="square" rtlCol="0">
            <a:spAutoFit/>
          </a:bodyPr>
          <a:lstStyle/>
          <a:p>
            <a:r>
              <a:rPr lang="en-CA" sz="7200" b="1" i="1" dirty="0" smtClean="0">
                <a:solidFill>
                  <a:srgbClr val="00DBCD"/>
                </a:solidFill>
                <a:latin typeface="Arial Narrow" panose="020B0606020202030204" pitchFamily="34" charset="0"/>
                <a:cs typeface="Arial" panose="020B0604020202020204" pitchFamily="34" charset="0"/>
              </a:rPr>
              <a:t>VAPOTENT ?</a:t>
            </a:r>
          </a:p>
        </p:txBody>
      </p:sp>
    </p:spTree>
    <p:extLst>
      <p:ext uri="{BB962C8B-B14F-4D97-AF65-F5344CB8AC3E}">
        <p14:creationId xmlns:p14="http://schemas.microsoft.com/office/powerpoint/2010/main" val="3801781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212184" cy="6858000"/>
          </a:xfrm>
          <a:prstGeom prst="rect">
            <a:avLst/>
          </a:prstGeom>
        </p:spPr>
      </p:pic>
    </p:spTree>
    <p:extLst>
      <p:ext uri="{BB962C8B-B14F-4D97-AF65-F5344CB8AC3E}">
        <p14:creationId xmlns:p14="http://schemas.microsoft.com/office/powerpoint/2010/main" val="578380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417384" y="2274044"/>
            <a:ext cx="2643984" cy="3194977"/>
            <a:chOff x="9328648" y="2324761"/>
            <a:chExt cx="2643984" cy="3194977"/>
          </a:xfrm>
        </p:grpSpPr>
        <p:pic>
          <p:nvPicPr>
            <p:cNvPr id="1026" name="Picture 2" descr="Image result for juul no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V="1">
              <a:off x="8134984" y="3663128"/>
              <a:ext cx="2852118" cy="464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vype epen no background"/>
            <p:cNvPicPr>
              <a:picLocks noChangeAspect="1" noChangeArrowheads="1"/>
            </p:cNvPicPr>
            <p:nvPr/>
          </p:nvPicPr>
          <p:blipFill rotWithShape="1">
            <a:blip r:embed="rId4">
              <a:extLst>
                <a:ext uri="{28A0092B-C50C-407E-A947-70E740481C1C}">
                  <a14:useLocalDpi xmlns:a14="http://schemas.microsoft.com/office/drawing/2010/main" val="0"/>
                </a:ext>
              </a:extLst>
            </a:blip>
            <a:srcRect l="21240" r="56942"/>
            <a:stretch/>
          </p:blipFill>
          <p:spPr bwMode="auto">
            <a:xfrm>
              <a:off x="10096059" y="2324761"/>
              <a:ext cx="697086" cy="31949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vype pebble no background"/>
            <p:cNvPicPr>
              <a:picLocks noChangeAspect="1" noChangeArrowheads="1"/>
            </p:cNvPicPr>
            <p:nvPr/>
          </p:nvPicPr>
          <p:blipFill rotWithShape="1">
            <a:blip r:embed="rId5">
              <a:extLst>
                <a:ext uri="{28A0092B-C50C-407E-A947-70E740481C1C}">
                  <a14:useLocalDpi xmlns:a14="http://schemas.microsoft.com/office/drawing/2010/main" val="0"/>
                </a:ext>
              </a:extLst>
            </a:blip>
            <a:srcRect l="29180" t="33531" r="26264" b="26444"/>
            <a:stretch/>
          </p:blipFill>
          <p:spPr bwMode="auto">
            <a:xfrm rot="16200000">
              <a:off x="10723963" y="4072913"/>
              <a:ext cx="1562297" cy="93504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rotWithShape="1">
          <a:blip r:embed="rId6"/>
          <a:srcRect r="79356"/>
          <a:stretch/>
        </p:blipFill>
        <p:spPr>
          <a:xfrm>
            <a:off x="373061" y="1588254"/>
            <a:ext cx="1645785" cy="4305300"/>
          </a:xfrm>
          <a:prstGeom prst="rect">
            <a:avLst/>
          </a:prstGeom>
        </p:spPr>
      </p:pic>
      <p:pic>
        <p:nvPicPr>
          <p:cNvPr id="3" name="Picture 2"/>
          <p:cNvPicPr>
            <a:picLocks noChangeAspect="1"/>
          </p:cNvPicPr>
          <p:nvPr/>
        </p:nvPicPr>
        <p:blipFill rotWithShape="1">
          <a:blip r:embed="rId6"/>
          <a:srcRect l="20507" r="57646"/>
          <a:stretch/>
        </p:blipFill>
        <p:spPr>
          <a:xfrm>
            <a:off x="2263292" y="1588254"/>
            <a:ext cx="1741714" cy="4305300"/>
          </a:xfrm>
          <a:prstGeom prst="rect">
            <a:avLst/>
          </a:prstGeom>
        </p:spPr>
      </p:pic>
      <p:pic>
        <p:nvPicPr>
          <p:cNvPr id="8" name="Picture 7"/>
          <p:cNvPicPr>
            <a:picLocks noChangeAspect="1"/>
          </p:cNvPicPr>
          <p:nvPr/>
        </p:nvPicPr>
        <p:blipFill rotWithShape="1">
          <a:blip r:embed="rId6"/>
          <a:srcRect l="42490" r="40715"/>
          <a:stretch/>
        </p:blipFill>
        <p:spPr>
          <a:xfrm>
            <a:off x="4422438" y="1425289"/>
            <a:ext cx="1310721" cy="4192412"/>
          </a:xfrm>
          <a:prstGeom prst="rect">
            <a:avLst/>
          </a:prstGeom>
        </p:spPr>
      </p:pic>
      <p:pic>
        <p:nvPicPr>
          <p:cNvPr id="9" name="Picture 8"/>
          <p:cNvPicPr>
            <a:picLocks noChangeAspect="1"/>
          </p:cNvPicPr>
          <p:nvPr/>
        </p:nvPicPr>
        <p:blipFill rotWithShape="1">
          <a:blip r:embed="rId6"/>
          <a:srcRect l="58329"/>
          <a:stretch/>
        </p:blipFill>
        <p:spPr>
          <a:xfrm>
            <a:off x="5743586" y="1425289"/>
            <a:ext cx="3293961" cy="4192412"/>
          </a:xfrm>
          <a:prstGeom prst="rect">
            <a:avLst/>
          </a:prstGeom>
        </p:spPr>
      </p:pic>
      <p:grpSp>
        <p:nvGrpSpPr>
          <p:cNvPr id="11" name="Group 10"/>
          <p:cNvGrpSpPr/>
          <p:nvPr/>
        </p:nvGrpSpPr>
        <p:grpSpPr>
          <a:xfrm>
            <a:off x="372585" y="989837"/>
            <a:ext cx="1688593" cy="553998"/>
            <a:chOff x="330252" y="764465"/>
            <a:chExt cx="1688593" cy="553998"/>
          </a:xfrm>
        </p:grpSpPr>
        <p:sp>
          <p:nvSpPr>
            <p:cNvPr id="18" name="Left Bracket 17"/>
            <p:cNvSpPr/>
            <p:nvPr/>
          </p:nvSpPr>
          <p:spPr>
            <a:xfrm rot="5400000">
              <a:off x="1093010" y="392627"/>
              <a:ext cx="163078" cy="1688593"/>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3" name="TextBox 22"/>
            <p:cNvSpPr txBox="1"/>
            <p:nvPr/>
          </p:nvSpPr>
          <p:spPr>
            <a:xfrm>
              <a:off x="417031" y="764465"/>
              <a:ext cx="1515035" cy="369332"/>
            </a:xfrm>
            <a:prstGeom prst="rect">
              <a:avLst/>
            </a:prstGeom>
            <a:noFill/>
          </p:spPr>
          <p:txBody>
            <a:bodyPr wrap="square" rtlCol="0">
              <a:spAutoFit/>
            </a:bodyPr>
            <a:lstStyle/>
            <a:p>
              <a:endParaRPr lang="en-CA" dirty="0"/>
            </a:p>
          </p:txBody>
        </p:sp>
      </p:grpSp>
      <p:grpSp>
        <p:nvGrpSpPr>
          <p:cNvPr id="13" name="Group 12"/>
          <p:cNvGrpSpPr/>
          <p:nvPr/>
        </p:nvGrpSpPr>
        <p:grpSpPr>
          <a:xfrm>
            <a:off x="2325367" y="1003948"/>
            <a:ext cx="1696327" cy="557024"/>
            <a:chOff x="2249165" y="764465"/>
            <a:chExt cx="1696327" cy="557024"/>
          </a:xfrm>
        </p:grpSpPr>
        <p:sp>
          <p:nvSpPr>
            <p:cNvPr id="19" name="Left Bracket 18"/>
            <p:cNvSpPr/>
            <p:nvPr/>
          </p:nvSpPr>
          <p:spPr>
            <a:xfrm rot="5400000" flipV="1">
              <a:off x="2953861" y="440117"/>
              <a:ext cx="176676" cy="158606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4" name="TextBox 23"/>
            <p:cNvSpPr txBox="1"/>
            <p:nvPr/>
          </p:nvSpPr>
          <p:spPr>
            <a:xfrm>
              <a:off x="2249165" y="764465"/>
              <a:ext cx="1696327" cy="369332"/>
            </a:xfrm>
            <a:prstGeom prst="rect">
              <a:avLst/>
            </a:prstGeom>
            <a:noFill/>
          </p:spPr>
          <p:txBody>
            <a:bodyPr wrap="square" rtlCol="0">
              <a:spAutoFit/>
            </a:bodyPr>
            <a:lstStyle/>
            <a:p>
              <a:endParaRPr lang="en-CA" dirty="0"/>
            </a:p>
          </p:txBody>
        </p:sp>
      </p:grpSp>
      <p:grpSp>
        <p:nvGrpSpPr>
          <p:cNvPr id="14" name="Group 13"/>
          <p:cNvGrpSpPr/>
          <p:nvPr/>
        </p:nvGrpSpPr>
        <p:grpSpPr>
          <a:xfrm>
            <a:off x="4044468" y="1003948"/>
            <a:ext cx="1536064" cy="553997"/>
            <a:chOff x="4044468" y="764465"/>
            <a:chExt cx="1536064" cy="553997"/>
          </a:xfrm>
        </p:grpSpPr>
        <p:sp>
          <p:nvSpPr>
            <p:cNvPr id="22" name="Left Bracket 21"/>
            <p:cNvSpPr/>
            <p:nvPr/>
          </p:nvSpPr>
          <p:spPr>
            <a:xfrm rot="5400000" flipV="1">
              <a:off x="4724162" y="622565"/>
              <a:ext cx="176676" cy="121511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5" name="TextBox 24"/>
            <p:cNvSpPr txBox="1"/>
            <p:nvPr/>
          </p:nvSpPr>
          <p:spPr>
            <a:xfrm>
              <a:off x="4044468" y="764465"/>
              <a:ext cx="1536064" cy="369332"/>
            </a:xfrm>
            <a:prstGeom prst="rect">
              <a:avLst/>
            </a:prstGeom>
            <a:noFill/>
          </p:spPr>
          <p:txBody>
            <a:bodyPr wrap="square" rtlCol="0">
              <a:spAutoFit/>
            </a:bodyPr>
            <a:lstStyle/>
            <a:p>
              <a:r>
                <a:rPr lang="fr-CA" dirty="0">
                  <a:cs typeface="Calibri"/>
                </a:rPr>
                <a:t>3e génération</a:t>
              </a:r>
              <a:endParaRPr lang="fr-CA" dirty="0">
                <a:solidFill>
                  <a:schemeClr val="bg1"/>
                </a:solidFill>
                <a:cs typeface="Calibri"/>
              </a:endParaRPr>
            </a:p>
          </p:txBody>
        </p:sp>
      </p:grpSp>
      <p:grpSp>
        <p:nvGrpSpPr>
          <p:cNvPr id="15" name="Group 14"/>
          <p:cNvGrpSpPr/>
          <p:nvPr/>
        </p:nvGrpSpPr>
        <p:grpSpPr>
          <a:xfrm>
            <a:off x="5793020" y="1003948"/>
            <a:ext cx="3166872" cy="646331"/>
            <a:chOff x="5793020" y="764465"/>
            <a:chExt cx="3166872" cy="646331"/>
          </a:xfrm>
        </p:grpSpPr>
        <p:sp>
          <p:nvSpPr>
            <p:cNvPr id="20" name="Left Bracket 19"/>
            <p:cNvSpPr/>
            <p:nvPr/>
          </p:nvSpPr>
          <p:spPr>
            <a:xfrm rot="5400000" flipV="1">
              <a:off x="7288118" y="-353311"/>
              <a:ext cx="176676" cy="3166872"/>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6" name="TextBox 25"/>
            <p:cNvSpPr txBox="1"/>
            <p:nvPr/>
          </p:nvSpPr>
          <p:spPr>
            <a:xfrm>
              <a:off x="5793020" y="764465"/>
              <a:ext cx="3166872" cy="646331"/>
            </a:xfrm>
            <a:prstGeom prst="rect">
              <a:avLst/>
            </a:prstGeom>
            <a:noFill/>
          </p:spPr>
          <p:txBody>
            <a:bodyPr wrap="square" rtlCol="0">
              <a:spAutoFit/>
            </a:bodyPr>
            <a:lstStyle/>
            <a:p>
              <a:pPr algn="ctr"/>
              <a:r>
                <a:rPr lang="fr-CA" dirty="0"/>
                <a:t>De </a:t>
              </a:r>
              <a:r>
                <a:rPr lang="fr-CA" dirty="0" smtClean="0"/>
                <a:t>fantaisie</a:t>
              </a:r>
              <a:endParaRPr lang="fr-CA" dirty="0">
                <a:solidFill>
                  <a:srgbClr val="000000"/>
                </a:solidFill>
                <a:cs typeface="Calibri"/>
              </a:endParaRPr>
            </a:p>
            <a:p>
              <a:pPr algn="ctr"/>
              <a:r>
                <a:rPr lang="en-CA" dirty="0" smtClean="0"/>
                <a:t> </a:t>
              </a:r>
              <a:endParaRPr lang="en-CA" dirty="0"/>
            </a:p>
          </p:txBody>
        </p:sp>
      </p:grpSp>
      <p:grpSp>
        <p:nvGrpSpPr>
          <p:cNvPr id="16" name="Group 15"/>
          <p:cNvGrpSpPr/>
          <p:nvPr/>
        </p:nvGrpSpPr>
        <p:grpSpPr>
          <a:xfrm>
            <a:off x="9168791" y="991719"/>
            <a:ext cx="2673207" cy="566226"/>
            <a:chOff x="9168791" y="752236"/>
            <a:chExt cx="2673207" cy="566226"/>
          </a:xfrm>
        </p:grpSpPr>
        <p:sp>
          <p:nvSpPr>
            <p:cNvPr id="21" name="Left Bracket 20"/>
            <p:cNvSpPr/>
            <p:nvPr/>
          </p:nvSpPr>
          <p:spPr>
            <a:xfrm rot="5400000" flipV="1">
              <a:off x="10406948" y="-116588"/>
              <a:ext cx="196893" cy="267320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7" name="TextBox 26"/>
            <p:cNvSpPr txBox="1"/>
            <p:nvPr/>
          </p:nvSpPr>
          <p:spPr>
            <a:xfrm>
              <a:off x="9753599" y="752236"/>
              <a:ext cx="2088399" cy="369332"/>
            </a:xfrm>
            <a:prstGeom prst="rect">
              <a:avLst/>
            </a:prstGeom>
            <a:noFill/>
          </p:spPr>
          <p:txBody>
            <a:bodyPr wrap="square" rtlCol="0">
              <a:spAutoFit/>
            </a:bodyPr>
            <a:lstStyle/>
            <a:p>
              <a:r>
                <a:rPr lang="fr-CA" dirty="0" err="1">
                  <a:solidFill>
                    <a:srgbClr val="000000"/>
                  </a:solidFill>
                  <a:cs typeface="Calibri"/>
                </a:rPr>
                <a:t>Pod</a:t>
              </a:r>
              <a:r>
                <a:rPr lang="fr-CA" dirty="0">
                  <a:solidFill>
                    <a:srgbClr val="000000"/>
                  </a:solidFill>
                  <a:cs typeface="Calibri"/>
                </a:rPr>
                <a:t>/cartouche</a:t>
              </a:r>
              <a:endParaRPr lang="fr-CA" sz="2000" dirty="0"/>
            </a:p>
          </p:txBody>
        </p:sp>
      </p:grpSp>
      <p:sp>
        <p:nvSpPr>
          <p:cNvPr id="28" name="Left Bracket 27"/>
          <p:cNvSpPr/>
          <p:nvPr/>
        </p:nvSpPr>
        <p:spPr>
          <a:xfrm rot="16200000" flipV="1">
            <a:off x="1036567" y="4857633"/>
            <a:ext cx="163078" cy="1688593"/>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35" name="Group 34"/>
          <p:cNvGrpSpPr/>
          <p:nvPr/>
        </p:nvGrpSpPr>
        <p:grpSpPr>
          <a:xfrm>
            <a:off x="2386966" y="5563945"/>
            <a:ext cx="6770549" cy="618592"/>
            <a:chOff x="2386966" y="5792548"/>
            <a:chExt cx="6770549" cy="618592"/>
          </a:xfrm>
        </p:grpSpPr>
        <p:sp>
          <p:nvSpPr>
            <p:cNvPr id="29" name="Left Bracket 28"/>
            <p:cNvSpPr/>
            <p:nvPr/>
          </p:nvSpPr>
          <p:spPr>
            <a:xfrm rot="16200000">
              <a:off x="5655692" y="2523822"/>
              <a:ext cx="166105" cy="670355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2" name="TextBox 31"/>
            <p:cNvSpPr txBox="1"/>
            <p:nvPr/>
          </p:nvSpPr>
          <p:spPr>
            <a:xfrm>
              <a:off x="2453956" y="6072586"/>
              <a:ext cx="6703559" cy="338554"/>
            </a:xfrm>
            <a:prstGeom prst="rect">
              <a:avLst/>
            </a:prstGeom>
            <a:noFill/>
          </p:spPr>
          <p:txBody>
            <a:bodyPr wrap="square" rtlCol="0">
              <a:spAutoFit/>
            </a:bodyPr>
            <a:lstStyle/>
            <a:p>
              <a:r>
                <a:rPr lang="fr-CA" sz="1600" dirty="0" err="1"/>
                <a:t>Vapoteuses</a:t>
              </a:r>
              <a:r>
                <a:rPr lang="fr-CA" sz="1600" dirty="0"/>
                <a:t>-stylos, systèmes à réservoir, </a:t>
              </a:r>
              <a:r>
                <a:rPr lang="fr-CA" sz="1600" dirty="0" err="1"/>
                <a:t>mods</a:t>
              </a:r>
              <a:r>
                <a:rPr lang="fr-CA" sz="1600" dirty="0"/>
                <a:t> (liquide à </a:t>
              </a:r>
              <a:r>
                <a:rPr lang="fr-CA" sz="1600" dirty="0" err="1"/>
                <a:t>vapoter</a:t>
              </a:r>
              <a:r>
                <a:rPr lang="fr-CA" sz="1600" dirty="0"/>
                <a:t> rechargeable)</a:t>
              </a:r>
              <a:endParaRPr lang="en-CA" sz="1600" dirty="0"/>
            </a:p>
          </p:txBody>
        </p:sp>
      </p:grpSp>
      <p:grpSp>
        <p:nvGrpSpPr>
          <p:cNvPr id="17" name="Group 16"/>
          <p:cNvGrpSpPr/>
          <p:nvPr/>
        </p:nvGrpSpPr>
        <p:grpSpPr>
          <a:xfrm>
            <a:off x="9214362" y="5563945"/>
            <a:ext cx="2977638" cy="645889"/>
            <a:chOff x="9214362" y="5792548"/>
            <a:chExt cx="2977638" cy="645889"/>
          </a:xfrm>
        </p:grpSpPr>
        <p:sp>
          <p:nvSpPr>
            <p:cNvPr id="30" name="Left Bracket 29"/>
            <p:cNvSpPr/>
            <p:nvPr/>
          </p:nvSpPr>
          <p:spPr>
            <a:xfrm rot="16200000">
              <a:off x="10556723" y="4535248"/>
              <a:ext cx="158608" cy="267320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3" name="TextBox 32"/>
            <p:cNvSpPr txBox="1"/>
            <p:nvPr/>
          </p:nvSpPr>
          <p:spPr>
            <a:xfrm>
              <a:off x="9214362" y="6099883"/>
              <a:ext cx="2977638" cy="338554"/>
            </a:xfrm>
            <a:prstGeom prst="rect">
              <a:avLst/>
            </a:prstGeom>
            <a:noFill/>
          </p:spPr>
          <p:txBody>
            <a:bodyPr wrap="square" rtlCol="0">
              <a:spAutoFit/>
            </a:bodyPr>
            <a:lstStyle/>
            <a:p>
              <a:r>
                <a:rPr lang="fr-CA" sz="1600" dirty="0" err="1"/>
                <a:t>Juul</a:t>
              </a:r>
              <a:r>
                <a:rPr lang="fr-CA" sz="1600" dirty="0"/>
                <a:t>, </a:t>
              </a:r>
              <a:r>
                <a:rPr lang="fr-CA" sz="1600" dirty="0" err="1"/>
                <a:t>ePen</a:t>
              </a:r>
              <a:r>
                <a:rPr lang="fr-CA" sz="1600" dirty="0"/>
                <a:t>, disques (système </a:t>
              </a:r>
              <a:r>
                <a:rPr lang="fr-CA" sz="1600" dirty="0" err="1"/>
                <a:t>pod</a:t>
              </a:r>
              <a:r>
                <a:rPr lang="fr-CA" sz="1600" dirty="0"/>
                <a:t>)</a:t>
              </a:r>
              <a:endParaRPr lang="en-CA" sz="1600" dirty="0"/>
            </a:p>
          </p:txBody>
        </p:sp>
      </p:grpSp>
      <p:sp>
        <p:nvSpPr>
          <p:cNvPr id="10" name="TextBox 9">
            <a:extLst>
              <a:ext uri="{FF2B5EF4-FFF2-40B4-BE49-F238E27FC236}">
                <a16:creationId xmlns:a16="http://schemas.microsoft.com/office/drawing/2014/main" id="{28030B77-1678-43E3-9767-71729725B218}"/>
              </a:ext>
            </a:extLst>
          </p:cNvPr>
          <p:cNvSpPr txBox="1"/>
          <p:nvPr/>
        </p:nvSpPr>
        <p:spPr>
          <a:xfrm>
            <a:off x="390423" y="984985"/>
            <a:ext cx="167075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1re génération</a:t>
            </a:r>
            <a:endParaRPr lang="fr-CA" dirty="0">
              <a:solidFill>
                <a:schemeClr val="bg1"/>
              </a:solidFill>
              <a:cs typeface="Calibri"/>
            </a:endParaRPr>
          </a:p>
        </p:txBody>
      </p:sp>
      <p:sp>
        <p:nvSpPr>
          <p:cNvPr id="39" name="TextBox 38">
            <a:extLst>
              <a:ext uri="{FF2B5EF4-FFF2-40B4-BE49-F238E27FC236}">
                <a16:creationId xmlns:a16="http://schemas.microsoft.com/office/drawing/2014/main" id="{9DF0981A-C6C1-436A-97C7-066AA4B2E657}"/>
              </a:ext>
            </a:extLst>
          </p:cNvPr>
          <p:cNvSpPr txBox="1"/>
          <p:nvPr/>
        </p:nvSpPr>
        <p:spPr>
          <a:xfrm>
            <a:off x="2333951" y="984985"/>
            <a:ext cx="175558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2e génération</a:t>
            </a:r>
            <a:endParaRPr lang="fr-CA" dirty="0">
              <a:solidFill>
                <a:schemeClr val="bg1"/>
              </a:solidFill>
              <a:cs typeface="Calibri"/>
            </a:endParaRPr>
          </a:p>
        </p:txBody>
      </p:sp>
      <p:sp>
        <p:nvSpPr>
          <p:cNvPr id="42" name="TextBox 41">
            <a:extLst>
              <a:ext uri="{FF2B5EF4-FFF2-40B4-BE49-F238E27FC236}">
                <a16:creationId xmlns:a16="http://schemas.microsoft.com/office/drawing/2014/main" id="{AB8F9EC6-581C-4E83-8209-911E04D1B167}"/>
              </a:ext>
            </a:extLst>
          </p:cNvPr>
          <p:cNvSpPr txBox="1"/>
          <p:nvPr/>
        </p:nvSpPr>
        <p:spPr>
          <a:xfrm>
            <a:off x="236191" y="5840503"/>
            <a:ext cx="211964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err="1" smtClean="0">
                <a:solidFill>
                  <a:srgbClr val="000000"/>
                </a:solidFill>
                <a:cs typeface="Calibri"/>
              </a:rPr>
              <a:t>Cig</a:t>
            </a:r>
            <a:r>
              <a:rPr lang="fr-CA" dirty="0" smtClean="0">
                <a:solidFill>
                  <a:srgbClr val="000000"/>
                </a:solidFill>
                <a:cs typeface="Calibri"/>
              </a:rPr>
              <a:t>-a-</a:t>
            </a:r>
            <a:r>
              <a:rPr lang="fr-CA" dirty="0" err="1" smtClean="0">
                <a:solidFill>
                  <a:srgbClr val="000000"/>
                </a:solidFill>
                <a:cs typeface="Calibri"/>
              </a:rPr>
              <a:t>likes</a:t>
            </a:r>
            <a:r>
              <a:rPr lang="fr-CA" dirty="0" smtClean="0">
                <a:solidFill>
                  <a:srgbClr val="000000"/>
                </a:solidFill>
                <a:cs typeface="Calibri"/>
              </a:rPr>
              <a:t> (jetables)</a:t>
            </a:r>
            <a:endParaRPr lang="fr-CA" dirty="0">
              <a:solidFill>
                <a:srgbClr val="000000"/>
              </a:solidFill>
              <a:cs typeface="Calibri"/>
            </a:endParaRPr>
          </a:p>
        </p:txBody>
      </p:sp>
      <p:sp>
        <p:nvSpPr>
          <p:cNvPr id="5" name="TextBox 4"/>
          <p:cNvSpPr txBox="1"/>
          <p:nvPr/>
        </p:nvSpPr>
        <p:spPr>
          <a:xfrm>
            <a:off x="737938" y="6232359"/>
            <a:ext cx="10651958" cy="523220"/>
          </a:xfrm>
          <a:prstGeom prst="rect">
            <a:avLst/>
          </a:prstGeom>
          <a:solidFill>
            <a:srgbClr val="C1FFA6"/>
          </a:solidFill>
        </p:spPr>
        <p:txBody>
          <a:bodyPr wrap="square" rtlCol="0">
            <a:spAutoFit/>
          </a:bodyPr>
          <a:lstStyle/>
          <a:p>
            <a:pPr algn="ctr"/>
            <a:r>
              <a:rPr lang="fr-FR" sz="2800" b="1" dirty="0">
                <a:latin typeface="Bahnschrift" panose="020B0502040204020203" pitchFamily="34" charset="0"/>
              </a:rPr>
              <a:t>Les e-cigarettes sont disponibles dans différentes formes et tailles. </a:t>
            </a:r>
            <a:endParaRPr lang="fr-CA" sz="2800" b="1" dirty="0">
              <a:latin typeface="Bahnschrift" panose="020B0502040204020203" pitchFamily="34" charset="0"/>
            </a:endParaRPr>
          </a:p>
        </p:txBody>
      </p:sp>
      <p:sp>
        <p:nvSpPr>
          <p:cNvPr id="46" name="TextBox 45"/>
          <p:cNvSpPr txBox="1"/>
          <p:nvPr/>
        </p:nvSpPr>
        <p:spPr>
          <a:xfrm>
            <a:off x="1239057" y="254297"/>
            <a:ext cx="9887270" cy="584775"/>
          </a:xfrm>
          <a:prstGeom prst="rect">
            <a:avLst/>
          </a:prstGeom>
          <a:noFill/>
        </p:spPr>
        <p:txBody>
          <a:bodyPr wrap="square" rtlCol="0">
            <a:spAutoFit/>
          </a:bodyPr>
          <a:lstStyle/>
          <a:p>
            <a:r>
              <a:rPr lang="en-CA" sz="3200" dirty="0">
                <a:latin typeface="Gill Sans Ultra Bold Condensed" panose="020B0A06020104020203" pitchFamily="34" charset="0"/>
              </a:rPr>
              <a:t>À </a:t>
            </a:r>
            <a:r>
              <a:rPr lang="en-CA" sz="3200" dirty="0" smtClean="0">
                <a:latin typeface="Gill Sans Ultra Bold Condensed" panose="020B0A06020104020203" pitchFamily="34" charset="0"/>
              </a:rPr>
              <a:t>QUOI RESSEMBLENT LES PRODUITS DE </a:t>
            </a:r>
            <a:r>
              <a:rPr lang="en-CA" sz="3200" dirty="0" smtClean="0">
                <a:solidFill>
                  <a:srgbClr val="FF5757"/>
                </a:solidFill>
                <a:latin typeface="Gill Sans Ultra Bold Condensed" panose="020B0A06020104020203" pitchFamily="34" charset="0"/>
              </a:rPr>
              <a:t>VAPOTAGE ?</a:t>
            </a:r>
            <a:endParaRPr lang="en-CA" sz="3200" dirty="0" smtClean="0">
              <a:latin typeface="Gill Sans Ultra Bold Condensed" panose="020B0A06020104020203" pitchFamily="34" charset="0"/>
            </a:endParaRPr>
          </a:p>
        </p:txBody>
      </p:sp>
    </p:spTree>
    <p:extLst>
      <p:ext uri="{BB962C8B-B14F-4D97-AF65-F5344CB8AC3E}">
        <p14:creationId xmlns:p14="http://schemas.microsoft.com/office/powerpoint/2010/main" val="823463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054" t="45089" r="73629" b="40849"/>
          <a:stretch/>
        </p:blipFill>
        <p:spPr>
          <a:xfrm>
            <a:off x="409357" y="1634686"/>
            <a:ext cx="1545772" cy="933243"/>
          </a:xfrm>
          <a:prstGeom prst="rect">
            <a:avLst/>
          </a:prstGeom>
        </p:spPr>
      </p:pic>
      <p:sp>
        <p:nvSpPr>
          <p:cNvPr id="23" name="TextBox 22"/>
          <p:cNvSpPr txBox="1"/>
          <p:nvPr/>
        </p:nvSpPr>
        <p:spPr>
          <a:xfrm>
            <a:off x="409357" y="3170140"/>
            <a:ext cx="1545772" cy="338554"/>
          </a:xfrm>
          <a:prstGeom prst="rect">
            <a:avLst/>
          </a:prstGeom>
          <a:solidFill>
            <a:srgbClr val="FF37E2"/>
          </a:solidFill>
        </p:spPr>
        <p:txBody>
          <a:bodyPr wrap="square" rtlCol="0">
            <a:spAutoFit/>
          </a:bodyPr>
          <a:lstStyle/>
          <a:p>
            <a:pPr algn="ctr"/>
            <a:r>
              <a:rPr lang="fr-CA" sz="1600" b="1" dirty="0">
                <a:solidFill>
                  <a:schemeClr val="bg1"/>
                </a:solidFill>
                <a:effectLst>
                  <a:outerShdw blurRad="38100" dist="38100" dir="2700000" algn="tl">
                    <a:srgbClr val="000000">
                      <a:alpha val="43137"/>
                    </a:srgbClr>
                  </a:outerShdw>
                </a:effectLst>
              </a:rPr>
              <a:t>Embout buccal</a:t>
            </a:r>
          </a:p>
        </p:txBody>
      </p:sp>
      <p:sp>
        <p:nvSpPr>
          <p:cNvPr id="24" name="TextBox 23"/>
          <p:cNvSpPr txBox="1"/>
          <p:nvPr/>
        </p:nvSpPr>
        <p:spPr>
          <a:xfrm>
            <a:off x="8062014" y="3171662"/>
            <a:ext cx="3842658" cy="338554"/>
          </a:xfrm>
          <a:prstGeom prst="rect">
            <a:avLst/>
          </a:prstGeom>
          <a:solidFill>
            <a:schemeClr val="accent4"/>
          </a:solidFill>
        </p:spPr>
        <p:txBody>
          <a:bodyPr wrap="square" rtlCol="0">
            <a:spAutoFit/>
          </a:bodyPr>
          <a:lstStyle/>
          <a:p>
            <a:pPr algn="ctr"/>
            <a:r>
              <a:rPr lang="fr-CA" sz="1600" b="1" dirty="0">
                <a:effectLst>
                  <a:outerShdw blurRad="38100" dist="38100" dir="2700000" algn="tl">
                    <a:srgbClr val="000000">
                      <a:alpha val="43137"/>
                    </a:srgbClr>
                  </a:outerShdw>
                </a:effectLst>
              </a:rPr>
              <a:t>Pile</a:t>
            </a:r>
          </a:p>
        </p:txBody>
      </p:sp>
      <p:sp>
        <p:nvSpPr>
          <p:cNvPr id="25" name="TextBox 24"/>
          <p:cNvSpPr txBox="1"/>
          <p:nvPr/>
        </p:nvSpPr>
        <p:spPr>
          <a:xfrm>
            <a:off x="2351813" y="3170140"/>
            <a:ext cx="2122714" cy="338554"/>
          </a:xfrm>
          <a:prstGeom prst="rect">
            <a:avLst/>
          </a:prstGeom>
          <a:solidFill>
            <a:srgbClr val="7030A0"/>
          </a:solidFill>
        </p:spPr>
        <p:txBody>
          <a:bodyPr wrap="square" rtlCol="0">
            <a:spAutoFit/>
          </a:bodyPr>
          <a:lstStyle/>
          <a:p>
            <a:pPr algn="ctr"/>
            <a:r>
              <a:rPr lang="fr-CA" sz="1600" b="1">
                <a:solidFill>
                  <a:schemeClr val="bg1"/>
                </a:solidFill>
                <a:effectLst>
                  <a:outerShdw blurRad="38100" dist="38100" dir="2700000" algn="tl">
                    <a:srgbClr val="000000">
                      <a:alpha val="43137"/>
                    </a:srgbClr>
                  </a:outerShdw>
                </a:effectLst>
              </a:rPr>
              <a:t>Réservoir</a:t>
            </a:r>
          </a:p>
        </p:txBody>
      </p:sp>
      <p:sp>
        <p:nvSpPr>
          <p:cNvPr id="26" name="TextBox 25"/>
          <p:cNvSpPr txBox="1"/>
          <p:nvPr/>
        </p:nvSpPr>
        <p:spPr>
          <a:xfrm>
            <a:off x="4831823" y="3170140"/>
            <a:ext cx="1869228" cy="338554"/>
          </a:xfrm>
          <a:prstGeom prst="rect">
            <a:avLst/>
          </a:prstGeom>
          <a:solidFill>
            <a:srgbClr val="00B0F0"/>
          </a:solidFill>
        </p:spPr>
        <p:txBody>
          <a:bodyPr wrap="square" rtlCol="0">
            <a:spAutoFit/>
          </a:bodyPr>
          <a:lstStyle/>
          <a:p>
            <a:pPr algn="ctr"/>
            <a:r>
              <a:rPr lang="fr-CA" sz="1600" b="1" dirty="0">
                <a:solidFill>
                  <a:schemeClr val="bg1"/>
                </a:solidFill>
                <a:effectLst>
                  <a:outerShdw blurRad="38100" dist="38100" dir="2700000" algn="tl">
                    <a:srgbClr val="000000">
                      <a:alpha val="43137"/>
                    </a:srgbClr>
                  </a:outerShdw>
                </a:effectLst>
              </a:rPr>
              <a:t>Atomiseur</a:t>
            </a:r>
          </a:p>
        </p:txBody>
      </p:sp>
      <p:sp>
        <p:nvSpPr>
          <p:cNvPr id="29" name="TextBox 28"/>
          <p:cNvSpPr txBox="1"/>
          <p:nvPr/>
        </p:nvSpPr>
        <p:spPr>
          <a:xfrm>
            <a:off x="636893" y="306887"/>
            <a:ext cx="10918209" cy="707886"/>
          </a:xfrm>
          <a:prstGeom prst="rect">
            <a:avLst/>
          </a:prstGeom>
          <a:noFill/>
        </p:spPr>
        <p:txBody>
          <a:bodyPr wrap="square" rtlCol="0">
            <a:spAutoFit/>
          </a:bodyPr>
          <a:lstStyle/>
          <a:p>
            <a:pPr algn="ctr"/>
            <a:r>
              <a:rPr lang="en-CA" sz="4000" b="1" dirty="0" err="1">
                <a:solidFill>
                  <a:srgbClr val="F47D48"/>
                </a:solidFill>
              </a:rPr>
              <a:t>Fonctionnement</a:t>
            </a:r>
            <a:r>
              <a:rPr lang="en-CA" sz="4000" b="1" dirty="0">
                <a:solidFill>
                  <a:srgbClr val="F47D48"/>
                </a:solidFill>
              </a:rPr>
              <a:t> </a:t>
            </a:r>
            <a:r>
              <a:rPr lang="en-CA" sz="4000" b="1" dirty="0" err="1">
                <a:solidFill>
                  <a:srgbClr val="F47D48"/>
                </a:solidFill>
              </a:rPr>
              <a:t>d’une</a:t>
            </a:r>
            <a:r>
              <a:rPr lang="en-CA" sz="4000" b="1" dirty="0">
                <a:solidFill>
                  <a:srgbClr val="F47D48"/>
                </a:solidFill>
              </a:rPr>
              <a:t> </a:t>
            </a:r>
            <a:r>
              <a:rPr lang="fr-CA" sz="4000" b="1" dirty="0" smtClean="0">
                <a:solidFill>
                  <a:srgbClr val="F47D48"/>
                </a:solidFill>
              </a:rPr>
              <a:t>cigarette électronique</a:t>
            </a:r>
            <a:endParaRPr lang="fr-CA" sz="4000" b="1" dirty="0">
              <a:solidFill>
                <a:srgbClr val="F47D48"/>
              </a:solidFill>
            </a:endParaRPr>
          </a:p>
        </p:txBody>
      </p:sp>
      <p:sp>
        <p:nvSpPr>
          <p:cNvPr id="30" name="TextBox 29"/>
          <p:cNvSpPr txBox="1"/>
          <p:nvPr/>
        </p:nvSpPr>
        <p:spPr>
          <a:xfrm>
            <a:off x="409357" y="3546111"/>
            <a:ext cx="1545772" cy="1323439"/>
          </a:xfrm>
          <a:prstGeom prst="rect">
            <a:avLst/>
          </a:prstGeom>
          <a:noFill/>
        </p:spPr>
        <p:txBody>
          <a:bodyPr wrap="square" rtlCol="0" anchor="t">
            <a:spAutoFit/>
          </a:bodyPr>
          <a:lstStyle/>
          <a:p>
            <a:pPr algn="ctr"/>
            <a:r>
              <a:rPr lang="fr-CA" sz="1600" dirty="0">
                <a:solidFill>
                  <a:srgbClr val="FF37E2"/>
                </a:solidFill>
              </a:rPr>
              <a:t>Utilisé pour </a:t>
            </a:r>
            <a:r>
              <a:rPr lang="fr-FR" sz="1600" dirty="0" smtClean="0">
                <a:solidFill>
                  <a:srgbClr val="FF37E2"/>
                </a:solidFill>
              </a:rPr>
              <a:t>inspirer </a:t>
            </a:r>
            <a:r>
              <a:rPr lang="fr-FR" sz="1600" dirty="0">
                <a:solidFill>
                  <a:srgbClr val="FF37E2"/>
                </a:solidFill>
              </a:rPr>
              <a:t>la vapeur / là où la vapeur </a:t>
            </a:r>
            <a:r>
              <a:rPr lang="fr-FR" sz="1600" dirty="0" smtClean="0">
                <a:solidFill>
                  <a:srgbClr val="FF37E2"/>
                </a:solidFill>
              </a:rPr>
              <a:t>s’échappe.</a:t>
            </a:r>
            <a:endParaRPr lang="fr-CA" sz="1600" dirty="0">
              <a:solidFill>
                <a:srgbClr val="FF37E2"/>
              </a:solidFill>
            </a:endParaRPr>
          </a:p>
        </p:txBody>
      </p:sp>
      <p:cxnSp>
        <p:nvCxnSpPr>
          <p:cNvPr id="34" name="Straight Connector 33"/>
          <p:cNvCxnSpPr/>
          <p:nvPr/>
        </p:nvCxnSpPr>
        <p:spPr>
          <a:xfrm>
            <a:off x="1182243" y="2600588"/>
            <a:ext cx="0" cy="478972"/>
          </a:xfrm>
          <a:prstGeom prst="line">
            <a:avLst/>
          </a:prstGeom>
          <a:ln>
            <a:solidFill>
              <a:srgbClr val="FF37E2"/>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351813" y="3541352"/>
            <a:ext cx="2122714" cy="1815882"/>
          </a:xfrm>
          <a:prstGeom prst="rect">
            <a:avLst/>
          </a:prstGeom>
          <a:noFill/>
        </p:spPr>
        <p:txBody>
          <a:bodyPr wrap="square" rtlCol="0">
            <a:spAutoFit/>
          </a:bodyPr>
          <a:lstStyle/>
          <a:p>
            <a:pPr algn="ctr"/>
            <a:r>
              <a:rPr lang="fr-FR" sz="1600" dirty="0" smtClean="0">
                <a:solidFill>
                  <a:srgbClr val="7030A0"/>
                </a:solidFill>
              </a:rPr>
              <a:t>Réservoir / </a:t>
            </a:r>
            <a:r>
              <a:rPr lang="fr-FR" sz="1600" dirty="0" err="1" smtClean="0">
                <a:solidFill>
                  <a:srgbClr val="7030A0"/>
                </a:solidFill>
              </a:rPr>
              <a:t>Pod</a:t>
            </a:r>
            <a:r>
              <a:rPr lang="fr-FR" sz="1600" dirty="0" smtClean="0">
                <a:solidFill>
                  <a:srgbClr val="7030A0"/>
                </a:solidFill>
              </a:rPr>
              <a:t> / Cartouche </a:t>
            </a:r>
            <a:r>
              <a:rPr lang="fr-FR" sz="1600" dirty="0">
                <a:solidFill>
                  <a:srgbClr val="7030A0"/>
                </a:solidFill>
              </a:rPr>
              <a:t>qui contient le liquide à </a:t>
            </a:r>
            <a:r>
              <a:rPr lang="fr-FR" sz="1600" dirty="0" err="1">
                <a:solidFill>
                  <a:srgbClr val="7030A0"/>
                </a:solidFill>
              </a:rPr>
              <a:t>vapoter</a:t>
            </a:r>
            <a:r>
              <a:rPr lang="fr-FR" sz="1600" dirty="0" smtClean="0">
                <a:solidFill>
                  <a:srgbClr val="7030A0"/>
                </a:solidFill>
              </a:rPr>
              <a:t>.</a:t>
            </a:r>
          </a:p>
          <a:p>
            <a:pPr algn="ctr"/>
            <a:endParaRPr lang="fr-CA" sz="1600" dirty="0">
              <a:solidFill>
                <a:srgbClr val="7030A0"/>
              </a:solidFill>
            </a:endParaRPr>
          </a:p>
          <a:p>
            <a:pPr algn="ctr"/>
            <a:r>
              <a:rPr lang="fr-FR" sz="1600" dirty="0">
                <a:solidFill>
                  <a:srgbClr val="7030A0"/>
                </a:solidFill>
              </a:rPr>
              <a:t>Remplir le réservoir ou remplacer le </a:t>
            </a:r>
            <a:r>
              <a:rPr lang="fr-FR" sz="1600" dirty="0" err="1">
                <a:solidFill>
                  <a:srgbClr val="7030A0"/>
                </a:solidFill>
              </a:rPr>
              <a:t>pod</a:t>
            </a:r>
            <a:r>
              <a:rPr lang="fr-FR" sz="1600" dirty="0">
                <a:solidFill>
                  <a:srgbClr val="7030A0"/>
                </a:solidFill>
              </a:rPr>
              <a:t> ou la cartouche.</a:t>
            </a:r>
            <a:endParaRPr lang="fr-CA" sz="1600" dirty="0">
              <a:solidFill>
                <a:srgbClr val="7030A0"/>
              </a:solidFill>
            </a:endParaRPr>
          </a:p>
        </p:txBody>
      </p:sp>
      <p:cxnSp>
        <p:nvCxnSpPr>
          <p:cNvPr id="36" name="Straight Connector 35"/>
          <p:cNvCxnSpPr/>
          <p:nvPr/>
        </p:nvCxnSpPr>
        <p:spPr>
          <a:xfrm>
            <a:off x="3393476" y="2600588"/>
            <a:ext cx="0" cy="47897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073832" y="3621969"/>
            <a:ext cx="1385210" cy="1323439"/>
          </a:xfrm>
          <a:prstGeom prst="rect">
            <a:avLst/>
          </a:prstGeom>
          <a:noFill/>
        </p:spPr>
        <p:txBody>
          <a:bodyPr wrap="square" rtlCol="0">
            <a:spAutoFit/>
          </a:bodyPr>
          <a:lstStyle/>
          <a:p>
            <a:pPr algn="ctr"/>
            <a:r>
              <a:rPr lang="fr-FR" sz="1600" dirty="0">
                <a:solidFill>
                  <a:srgbClr val="00B0F0"/>
                </a:solidFill>
              </a:rPr>
              <a:t>Réchauffe le liquide à </a:t>
            </a:r>
            <a:r>
              <a:rPr lang="fr-FR" sz="1600" dirty="0" err="1">
                <a:solidFill>
                  <a:srgbClr val="00B0F0"/>
                </a:solidFill>
              </a:rPr>
              <a:t>vapoter</a:t>
            </a:r>
            <a:r>
              <a:rPr lang="fr-FR" sz="1600" dirty="0">
                <a:solidFill>
                  <a:srgbClr val="00B0F0"/>
                </a:solidFill>
              </a:rPr>
              <a:t> pour générer de la vapeur.</a:t>
            </a:r>
            <a:endParaRPr lang="fr-CA" sz="1600" dirty="0">
              <a:solidFill>
                <a:srgbClr val="00B0F0"/>
              </a:solidFill>
            </a:endParaRPr>
          </a:p>
        </p:txBody>
      </p:sp>
      <p:cxnSp>
        <p:nvCxnSpPr>
          <p:cNvPr id="38" name="Straight Connector 37"/>
          <p:cNvCxnSpPr/>
          <p:nvPr/>
        </p:nvCxnSpPr>
        <p:spPr>
          <a:xfrm>
            <a:off x="5377540" y="2600588"/>
            <a:ext cx="0" cy="47897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062014" y="3542874"/>
            <a:ext cx="3842658" cy="338554"/>
          </a:xfrm>
          <a:prstGeom prst="rect">
            <a:avLst/>
          </a:prstGeom>
          <a:noFill/>
        </p:spPr>
        <p:txBody>
          <a:bodyPr wrap="square" rtlCol="0" anchor="t">
            <a:spAutoFit/>
          </a:bodyPr>
          <a:lstStyle/>
          <a:p>
            <a:pPr algn="ctr"/>
            <a:r>
              <a:rPr lang="fr-FR" sz="1600" dirty="0"/>
              <a:t>Les piles servent à activer le dispositif.</a:t>
            </a:r>
            <a:endParaRPr lang="fr-CA" sz="1600" dirty="0"/>
          </a:p>
        </p:txBody>
      </p:sp>
      <p:cxnSp>
        <p:nvCxnSpPr>
          <p:cNvPr id="40" name="Straight Connector 39"/>
          <p:cNvCxnSpPr/>
          <p:nvPr/>
        </p:nvCxnSpPr>
        <p:spPr>
          <a:xfrm>
            <a:off x="9949397" y="2600588"/>
            <a:ext cx="0" cy="47897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916" t="45089" r="13660" b="40849"/>
          <a:stretch/>
        </p:blipFill>
        <p:spPr>
          <a:xfrm>
            <a:off x="6128657" y="1575243"/>
            <a:ext cx="5877066" cy="933243"/>
          </a:xfrm>
          <a:prstGeom prst="rect">
            <a:avLst/>
          </a:prstGeom>
        </p:spPr>
      </p:pic>
      <p:pic>
        <p:nvPicPr>
          <p:cNvPr id="55" name="Picture 5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2839" t="45089" r="49878" b="40849"/>
          <a:stretch/>
        </p:blipFill>
        <p:spPr>
          <a:xfrm>
            <a:off x="4831823" y="1598821"/>
            <a:ext cx="1208316" cy="933243"/>
          </a:xfrm>
          <a:prstGeom prst="rect">
            <a:avLst/>
          </a:prstGeom>
        </p:spPr>
      </p:pic>
      <p:pic>
        <p:nvPicPr>
          <p:cNvPr id="56" name="Picture 5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436" t="45089" r="57292" b="40849"/>
          <a:stretch/>
        </p:blipFill>
        <p:spPr>
          <a:xfrm>
            <a:off x="2043647" y="1578130"/>
            <a:ext cx="2699658" cy="933243"/>
          </a:xfrm>
          <a:prstGeom prst="rect">
            <a:avLst/>
          </a:prstGeom>
        </p:spPr>
      </p:pic>
      <p:grpSp>
        <p:nvGrpSpPr>
          <p:cNvPr id="59" name="Group 58"/>
          <p:cNvGrpSpPr/>
          <p:nvPr/>
        </p:nvGrpSpPr>
        <p:grpSpPr>
          <a:xfrm>
            <a:off x="422850" y="5483377"/>
            <a:ext cx="11481822" cy="1168856"/>
            <a:chOff x="1065224" y="5401491"/>
            <a:chExt cx="10061551" cy="1168856"/>
          </a:xfrm>
        </p:grpSpPr>
        <p:sp>
          <p:nvSpPr>
            <p:cNvPr id="57" name="Rectangle 56"/>
            <p:cNvSpPr/>
            <p:nvPr/>
          </p:nvSpPr>
          <p:spPr>
            <a:xfrm>
              <a:off x="1065224" y="5401491"/>
              <a:ext cx="10061551" cy="1168856"/>
            </a:xfrm>
            <a:prstGeom prst="rect">
              <a:avLst/>
            </a:prstGeom>
            <a:solidFill>
              <a:srgbClr val="00B05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ectangle 57"/>
            <p:cNvSpPr/>
            <p:nvPr/>
          </p:nvSpPr>
          <p:spPr>
            <a:xfrm>
              <a:off x="1065224" y="5508865"/>
              <a:ext cx="10040524" cy="954107"/>
            </a:xfrm>
            <a:prstGeom prst="rect">
              <a:avLst/>
            </a:prstGeom>
          </p:spPr>
          <p:txBody>
            <a:bodyPr wrap="square">
              <a:spAutoFit/>
            </a:bodyPr>
            <a:lstStyle/>
            <a:p>
              <a:pPr algn="ctr"/>
              <a:r>
                <a:rPr lang="fr-FR" sz="2800" dirty="0">
                  <a:solidFill>
                    <a:schemeClr val="bg1"/>
                  </a:solidFill>
                </a:rPr>
                <a:t>Les </a:t>
              </a:r>
              <a:r>
                <a:rPr lang="fr-FR" sz="2800" dirty="0" smtClean="0">
                  <a:solidFill>
                    <a:schemeClr val="bg1"/>
                  </a:solidFill>
                </a:rPr>
                <a:t>produits de </a:t>
              </a:r>
              <a:r>
                <a:rPr lang="fr-FR" sz="2800" dirty="0" err="1" smtClean="0">
                  <a:solidFill>
                    <a:schemeClr val="bg1"/>
                  </a:solidFill>
                </a:rPr>
                <a:t>vapotage</a:t>
              </a:r>
              <a:r>
                <a:rPr lang="fr-FR" sz="2800" dirty="0" smtClean="0">
                  <a:solidFill>
                    <a:schemeClr val="bg1"/>
                  </a:solidFill>
                </a:rPr>
                <a:t> </a:t>
              </a:r>
              <a:r>
                <a:rPr lang="fr-FR" sz="2800" dirty="0">
                  <a:solidFill>
                    <a:schemeClr val="bg1"/>
                  </a:solidFill>
                </a:rPr>
                <a:t>peuvent avoir différentes apparences, mais elles fonctionnent généralement de la même façon avec les mêmes composantes.</a:t>
              </a:r>
              <a:endParaRPr lang="fr-CA" sz="2800" dirty="0">
                <a:solidFill>
                  <a:schemeClr val="bg1"/>
                </a:solidFill>
              </a:endParaRPr>
            </a:p>
          </p:txBody>
        </p:sp>
      </p:grpSp>
    </p:spTree>
    <p:extLst>
      <p:ext uri="{BB962C8B-B14F-4D97-AF65-F5344CB8AC3E}">
        <p14:creationId xmlns:p14="http://schemas.microsoft.com/office/powerpoint/2010/main" val="93998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1000" fill="hold"/>
                                        <p:tgtEl>
                                          <p:spTgt spid="56"/>
                                        </p:tgtEl>
                                        <p:attrNameLst>
                                          <p:attrName>ppt_x</p:attrName>
                                        </p:attrNameLst>
                                      </p:cBhvr>
                                      <p:tavLst>
                                        <p:tav tm="0">
                                          <p:val>
                                            <p:strVal val="1+#ppt_w/2"/>
                                          </p:val>
                                        </p:tav>
                                        <p:tav tm="100000">
                                          <p:val>
                                            <p:strVal val="#ppt_x"/>
                                          </p:val>
                                        </p:tav>
                                      </p:tavLst>
                                    </p:anim>
                                    <p:anim calcmode="lin" valueType="num">
                                      <p:cBhvr additive="base">
                                        <p:cTn id="29" dur="1000" fill="hold"/>
                                        <p:tgtEl>
                                          <p:spTgt spid="56"/>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2" presetClass="entr" presetSubtype="2"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1000" fill="hold"/>
                                        <p:tgtEl>
                                          <p:spTgt spid="55"/>
                                        </p:tgtEl>
                                        <p:attrNameLst>
                                          <p:attrName>ppt_x</p:attrName>
                                        </p:attrNameLst>
                                      </p:cBhvr>
                                      <p:tavLst>
                                        <p:tav tm="0">
                                          <p:val>
                                            <p:strVal val="1+#ppt_w/2"/>
                                          </p:val>
                                        </p:tav>
                                        <p:tav tm="100000">
                                          <p:val>
                                            <p:strVal val="#ppt_x"/>
                                          </p:val>
                                        </p:tav>
                                      </p:tavLst>
                                    </p:anim>
                                    <p:anim calcmode="lin" valueType="num">
                                      <p:cBhvr additive="base">
                                        <p:cTn id="50" dur="1000" fill="hold"/>
                                        <p:tgtEl>
                                          <p:spTgt spid="55"/>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42" presetClass="entr" presetSubtype="0"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1000"/>
                                        <p:tgtEl>
                                          <p:spTgt spid="38"/>
                                        </p:tgtEl>
                                      </p:cBhvr>
                                    </p:animEffect>
                                    <p:anim calcmode="lin" valueType="num">
                                      <p:cBhvr>
                                        <p:cTn id="65" dur="1000" fill="hold"/>
                                        <p:tgtEl>
                                          <p:spTgt spid="38"/>
                                        </p:tgtEl>
                                        <p:attrNameLst>
                                          <p:attrName>ppt_x</p:attrName>
                                        </p:attrNameLst>
                                      </p:cBhvr>
                                      <p:tavLst>
                                        <p:tav tm="0">
                                          <p:val>
                                            <p:strVal val="#ppt_x"/>
                                          </p:val>
                                        </p:tav>
                                        <p:tav tm="100000">
                                          <p:val>
                                            <p:strVal val="#ppt_x"/>
                                          </p:val>
                                        </p:tav>
                                      </p:tavLst>
                                    </p:anim>
                                    <p:anim calcmode="lin" valueType="num">
                                      <p:cBhvr>
                                        <p:cTn id="66" dur="1000" fill="hold"/>
                                        <p:tgtEl>
                                          <p:spTgt spid="38"/>
                                        </p:tgtEl>
                                        <p:attrNameLst>
                                          <p:attrName>ppt_y</p:attrName>
                                        </p:attrNameLst>
                                      </p:cBhvr>
                                      <p:tavLst>
                                        <p:tav tm="0">
                                          <p:val>
                                            <p:strVal val="#ppt_y+.1"/>
                                          </p:val>
                                        </p:tav>
                                        <p:tav tm="100000">
                                          <p:val>
                                            <p:strVal val="#ppt_y"/>
                                          </p:val>
                                        </p:tav>
                                      </p:tavLst>
                                    </p:anim>
                                  </p:childTnLst>
                                </p:cTn>
                              </p:par>
                            </p:childTnLst>
                          </p:cTn>
                        </p:par>
                        <p:par>
                          <p:cTn id="67" fill="hold">
                            <p:stCondLst>
                              <p:cond delay="6000"/>
                            </p:stCondLst>
                            <p:childTnLst>
                              <p:par>
                                <p:cTn id="68" presetID="2" presetClass="entr" presetSubtype="2" fill="hold" nodeType="afterEffect">
                                  <p:stCondLst>
                                    <p:cond delay="0"/>
                                  </p:stCondLst>
                                  <p:childTnLst>
                                    <p:set>
                                      <p:cBhvr>
                                        <p:cTn id="69" dur="1" fill="hold">
                                          <p:stCondLst>
                                            <p:cond delay="0"/>
                                          </p:stCondLst>
                                        </p:cTn>
                                        <p:tgtEl>
                                          <p:spTgt spid="54"/>
                                        </p:tgtEl>
                                        <p:attrNameLst>
                                          <p:attrName>style.visibility</p:attrName>
                                        </p:attrNameLst>
                                      </p:cBhvr>
                                      <p:to>
                                        <p:strVal val="visible"/>
                                      </p:to>
                                    </p:set>
                                    <p:anim calcmode="lin" valueType="num">
                                      <p:cBhvr additive="base">
                                        <p:cTn id="70" dur="1000" fill="hold"/>
                                        <p:tgtEl>
                                          <p:spTgt spid="54"/>
                                        </p:tgtEl>
                                        <p:attrNameLst>
                                          <p:attrName>ppt_x</p:attrName>
                                        </p:attrNameLst>
                                      </p:cBhvr>
                                      <p:tavLst>
                                        <p:tav tm="0">
                                          <p:val>
                                            <p:strVal val="1+#ppt_w/2"/>
                                          </p:val>
                                        </p:tav>
                                        <p:tav tm="100000">
                                          <p:val>
                                            <p:strVal val="#ppt_x"/>
                                          </p:val>
                                        </p:tav>
                                      </p:tavLst>
                                    </p:anim>
                                    <p:anim calcmode="lin" valueType="num">
                                      <p:cBhvr additive="base">
                                        <p:cTn id="71" dur="1000" fill="hold"/>
                                        <p:tgtEl>
                                          <p:spTgt spid="54"/>
                                        </p:tgtEl>
                                        <p:attrNameLst>
                                          <p:attrName>ppt_y</p:attrName>
                                        </p:attrNameLst>
                                      </p:cBhvr>
                                      <p:tavLst>
                                        <p:tav tm="0">
                                          <p:val>
                                            <p:strVal val="#ppt_y"/>
                                          </p:val>
                                        </p:tav>
                                        <p:tav tm="100000">
                                          <p:val>
                                            <p:strVal val="#ppt_y"/>
                                          </p:val>
                                        </p:tav>
                                      </p:tavLst>
                                    </p:anim>
                                  </p:childTnLst>
                                </p:cTn>
                              </p:par>
                            </p:childTnLst>
                          </p:cTn>
                        </p:par>
                        <p:par>
                          <p:cTn id="72" fill="hold">
                            <p:stCondLst>
                              <p:cond delay="7000"/>
                            </p:stCondLst>
                            <p:childTnLst>
                              <p:par>
                                <p:cTn id="73" presetID="42" presetClass="entr" presetSubtype="0"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1000"/>
                                        <p:tgtEl>
                                          <p:spTgt spid="39"/>
                                        </p:tgtEl>
                                      </p:cBhvr>
                                    </p:animEffect>
                                    <p:anim calcmode="lin" valueType="num">
                                      <p:cBhvr>
                                        <p:cTn id="81" dur="1000" fill="hold"/>
                                        <p:tgtEl>
                                          <p:spTgt spid="39"/>
                                        </p:tgtEl>
                                        <p:attrNameLst>
                                          <p:attrName>ppt_x</p:attrName>
                                        </p:attrNameLst>
                                      </p:cBhvr>
                                      <p:tavLst>
                                        <p:tav tm="0">
                                          <p:val>
                                            <p:strVal val="#ppt_x"/>
                                          </p:val>
                                        </p:tav>
                                        <p:tav tm="100000">
                                          <p:val>
                                            <p:strVal val="#ppt_x"/>
                                          </p:val>
                                        </p:tav>
                                      </p:tavLst>
                                    </p:anim>
                                    <p:anim calcmode="lin" valueType="num">
                                      <p:cBhvr>
                                        <p:cTn id="82" dur="1000" fill="hold"/>
                                        <p:tgtEl>
                                          <p:spTgt spid="39"/>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childTnLst>
                          </p:cTn>
                        </p:par>
                        <p:par>
                          <p:cTn id="88" fill="hold">
                            <p:stCondLst>
                              <p:cond delay="8000"/>
                            </p:stCondLst>
                            <p:childTnLst>
                              <p:par>
                                <p:cTn id="89" presetID="10" presetClass="entr" presetSubtype="0" fill="hold"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0" grpId="0"/>
      <p:bldP spid="35" grpId="0"/>
      <p:bldP spid="37"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and black wooden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6999" y="-2667000"/>
            <a:ext cx="6858001" cy="121920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65223" y="2281990"/>
            <a:ext cx="10061551" cy="2294021"/>
          </a:xfrm>
          <a:prstGeom prst="rect">
            <a:avLst/>
          </a:prstGeom>
          <a:solidFill>
            <a:srgbClr val="0000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1380122" y="2367171"/>
            <a:ext cx="4240559" cy="2123658"/>
          </a:xfrm>
          <a:prstGeom prst="rect">
            <a:avLst/>
          </a:prstGeom>
          <a:noFill/>
        </p:spPr>
        <p:txBody>
          <a:bodyPr wrap="square" rtlCol="0">
            <a:spAutoFit/>
          </a:bodyPr>
          <a:lstStyle/>
          <a:p>
            <a:pPr algn="ctr"/>
            <a:r>
              <a:rPr lang="en-CA" sz="4400" dirty="0">
                <a:solidFill>
                  <a:schemeClr val="accent4"/>
                </a:solidFill>
              </a:rPr>
              <a:t>Grosses </a:t>
            </a:r>
            <a:r>
              <a:rPr lang="en-CA" sz="4400" dirty="0" err="1">
                <a:solidFill>
                  <a:schemeClr val="accent4"/>
                </a:solidFill>
              </a:rPr>
              <a:t>entreprises</a:t>
            </a:r>
            <a:r>
              <a:rPr lang="en-CA" sz="4400" dirty="0">
                <a:solidFill>
                  <a:schemeClr val="accent4"/>
                </a:solidFill>
              </a:rPr>
              <a:t> de </a:t>
            </a:r>
            <a:r>
              <a:rPr lang="en-CA" sz="4400" dirty="0" err="1" smtClean="0">
                <a:solidFill>
                  <a:schemeClr val="accent4"/>
                </a:solidFill>
              </a:rPr>
              <a:t>tabac</a:t>
            </a:r>
            <a:endParaRPr lang="en-CA" sz="4400" dirty="0">
              <a:solidFill>
                <a:schemeClr val="accent4"/>
              </a:solidFill>
            </a:endParaRPr>
          </a:p>
        </p:txBody>
      </p:sp>
      <p:sp>
        <p:nvSpPr>
          <p:cNvPr id="7" name="TextBox 6"/>
          <p:cNvSpPr txBox="1"/>
          <p:nvPr/>
        </p:nvSpPr>
        <p:spPr>
          <a:xfrm>
            <a:off x="5569933" y="2644170"/>
            <a:ext cx="1052129" cy="1569660"/>
          </a:xfrm>
          <a:prstGeom prst="rect">
            <a:avLst/>
          </a:prstGeom>
          <a:noFill/>
        </p:spPr>
        <p:txBody>
          <a:bodyPr wrap="square" rtlCol="0">
            <a:spAutoFit/>
          </a:bodyPr>
          <a:lstStyle/>
          <a:p>
            <a:pPr algn="ctr"/>
            <a:r>
              <a:rPr lang="en-CA" sz="9600" dirty="0" smtClean="0">
                <a:solidFill>
                  <a:schemeClr val="bg1"/>
                </a:solidFill>
              </a:rPr>
              <a:t>=</a:t>
            </a:r>
            <a:endParaRPr lang="en-CA" sz="9600" dirty="0">
              <a:solidFill>
                <a:schemeClr val="bg1"/>
              </a:solidFill>
            </a:endParaRPr>
          </a:p>
        </p:txBody>
      </p:sp>
      <p:sp>
        <p:nvSpPr>
          <p:cNvPr id="8" name="TextBox 7"/>
          <p:cNvSpPr txBox="1"/>
          <p:nvPr/>
        </p:nvSpPr>
        <p:spPr>
          <a:xfrm>
            <a:off x="6333304" y="2367171"/>
            <a:ext cx="4619303" cy="2123658"/>
          </a:xfrm>
          <a:prstGeom prst="rect">
            <a:avLst/>
          </a:prstGeom>
          <a:noFill/>
        </p:spPr>
        <p:txBody>
          <a:bodyPr wrap="square" rtlCol="0">
            <a:spAutoFit/>
          </a:bodyPr>
          <a:lstStyle/>
          <a:p>
            <a:pPr algn="ctr"/>
            <a:r>
              <a:rPr lang="en-CA" sz="4400" dirty="0">
                <a:solidFill>
                  <a:schemeClr val="accent4"/>
                </a:solidFill>
              </a:rPr>
              <a:t>Grosses </a:t>
            </a:r>
            <a:r>
              <a:rPr lang="en-CA" sz="4400" dirty="0" err="1">
                <a:solidFill>
                  <a:schemeClr val="accent4"/>
                </a:solidFill>
              </a:rPr>
              <a:t>entreprises</a:t>
            </a:r>
            <a:r>
              <a:rPr lang="en-CA" sz="4400" dirty="0">
                <a:solidFill>
                  <a:schemeClr val="accent4"/>
                </a:solidFill>
              </a:rPr>
              <a:t> de </a:t>
            </a:r>
            <a:r>
              <a:rPr lang="en-CA" sz="4400" dirty="0" err="1" smtClean="0">
                <a:solidFill>
                  <a:schemeClr val="accent4"/>
                </a:solidFill>
              </a:rPr>
              <a:t>vapotage</a:t>
            </a:r>
            <a:endParaRPr lang="en-CA" sz="4400" dirty="0">
              <a:solidFill>
                <a:schemeClr val="accent4"/>
              </a:solidFill>
            </a:endParaRPr>
          </a:p>
        </p:txBody>
      </p:sp>
      <p:sp>
        <p:nvSpPr>
          <p:cNvPr id="9" name="TextBox 8"/>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solidFill>
              </a:rPr>
              <a:t>Photo from Unsplash.com</a:t>
            </a:r>
          </a:p>
        </p:txBody>
      </p:sp>
    </p:spTree>
    <p:extLst>
      <p:ext uri="{BB962C8B-B14F-4D97-AF65-F5344CB8AC3E}">
        <p14:creationId xmlns:p14="http://schemas.microsoft.com/office/powerpoint/2010/main" val="18045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ppt_w</p:attrName>
                                        </p:attrNameLst>
                                      </p:cBhvr>
                                      <p:tavLst>
                                        <p:tav tm="0" fmla="#ppt_w*sin(2.5*pi*$)">
                                          <p:val>
                                            <p:fltVal val="0"/>
                                          </p:val>
                                        </p:tav>
                                        <p:tav tm="100000">
                                          <p:val>
                                            <p:fltVal val="1"/>
                                          </p:val>
                                        </p:tav>
                                      </p:tavLst>
                                    </p:anim>
                                    <p:anim calcmode="lin" valueType="num">
                                      <p:cBhvr>
                                        <p:cTn id="9" dur="3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5907"/>
          <a:stretch/>
        </p:blipFill>
        <p:spPr>
          <a:xfrm>
            <a:off x="0" y="0"/>
            <a:ext cx="12192000" cy="6857999"/>
          </a:xfrm>
          <a:prstGeom prst="rect">
            <a:avLst/>
          </a:prstGeom>
        </p:spPr>
      </p:pic>
      <p:sp>
        <p:nvSpPr>
          <p:cNvPr id="4" name="TextBox 3"/>
          <p:cNvSpPr txBox="1"/>
          <p:nvPr/>
        </p:nvSpPr>
        <p:spPr>
          <a:xfrm rot="21043048">
            <a:off x="2266500" y="4872740"/>
            <a:ext cx="5270046" cy="1323439"/>
          </a:xfrm>
          <a:prstGeom prst="rect">
            <a:avLst/>
          </a:prstGeom>
          <a:noFill/>
        </p:spPr>
        <p:txBody>
          <a:bodyPr wrap="square" rtlCol="0">
            <a:spAutoFit/>
          </a:bodyPr>
          <a:lstStyle/>
          <a:p>
            <a:pPr algn="ctr"/>
            <a:r>
              <a:rPr lang="fr-FR" sz="4000" dirty="0">
                <a:solidFill>
                  <a:schemeClr val="tx1">
                    <a:lumMod val="75000"/>
                    <a:lumOff val="25000"/>
                  </a:schemeClr>
                </a:solidFill>
                <a:latin typeface="Comic Sans MS" panose="030F0702030302020204" pitchFamily="66" charset="0"/>
              </a:rPr>
              <a:t>Les </a:t>
            </a:r>
            <a:r>
              <a:rPr lang="fr-FR" sz="4000" dirty="0" err="1">
                <a:solidFill>
                  <a:schemeClr val="tx1">
                    <a:lumMod val="75000"/>
                    <a:lumOff val="25000"/>
                  </a:schemeClr>
                </a:solidFill>
                <a:latin typeface="Comic Sans MS" panose="030F0702030302020204" pitchFamily="66" charset="0"/>
              </a:rPr>
              <a:t>vapoteuses</a:t>
            </a:r>
            <a:r>
              <a:rPr lang="fr-FR" sz="4000" dirty="0">
                <a:solidFill>
                  <a:schemeClr val="tx1">
                    <a:lumMod val="75000"/>
                    <a:lumOff val="25000"/>
                  </a:schemeClr>
                </a:solidFill>
                <a:latin typeface="Comic Sans MS" panose="030F0702030302020204" pitchFamily="66" charset="0"/>
              </a:rPr>
              <a:t> sont-elles sans </a:t>
            </a:r>
            <a:r>
              <a:rPr lang="fr-FR" sz="4000" dirty="0" smtClean="0">
                <a:solidFill>
                  <a:schemeClr val="tx1">
                    <a:lumMod val="75000"/>
                    <a:lumOff val="25000"/>
                  </a:schemeClr>
                </a:solidFill>
                <a:latin typeface="Comic Sans MS" panose="030F0702030302020204" pitchFamily="66" charset="0"/>
              </a:rPr>
              <a:t>danger ?</a:t>
            </a:r>
            <a:endParaRPr lang="en-CA" sz="4000" dirty="0">
              <a:solidFill>
                <a:schemeClr val="tx1">
                  <a:lumMod val="75000"/>
                  <a:lumOff val="25000"/>
                </a:schemeClr>
              </a:solidFill>
              <a:latin typeface="Comic Sans MS" panose="030F0702030302020204" pitchFamily="66" charset="0"/>
            </a:endParaRPr>
          </a:p>
        </p:txBody>
      </p:sp>
      <p:grpSp>
        <p:nvGrpSpPr>
          <p:cNvPr id="10" name="Group 9"/>
          <p:cNvGrpSpPr/>
          <p:nvPr/>
        </p:nvGrpSpPr>
        <p:grpSpPr>
          <a:xfrm>
            <a:off x="1065224" y="1383708"/>
            <a:ext cx="10061551" cy="2294021"/>
            <a:chOff x="1065224" y="1383708"/>
            <a:chExt cx="10061551" cy="2294021"/>
          </a:xfrm>
        </p:grpSpPr>
        <p:sp>
          <p:nvSpPr>
            <p:cNvPr id="8" name="Rectangle 7"/>
            <p:cNvSpPr/>
            <p:nvPr/>
          </p:nvSpPr>
          <p:spPr>
            <a:xfrm>
              <a:off x="1065224" y="1383708"/>
              <a:ext cx="10061551" cy="2294021"/>
            </a:xfrm>
            <a:prstGeom prst="rect">
              <a:avLst/>
            </a:prstGeom>
            <a:solidFill>
              <a:srgbClr val="7030A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1662203" y="1561222"/>
              <a:ext cx="8984026" cy="1754326"/>
            </a:xfrm>
            <a:prstGeom prst="rect">
              <a:avLst/>
            </a:prstGeom>
            <a:noFill/>
          </p:spPr>
          <p:txBody>
            <a:bodyPr wrap="square" rtlCol="0">
              <a:spAutoFit/>
            </a:bodyPr>
            <a:lstStyle/>
            <a:p>
              <a:pPr algn="ctr"/>
              <a:r>
                <a:rPr lang="fr-FR" sz="5400" dirty="0">
                  <a:solidFill>
                    <a:schemeClr val="bg1"/>
                  </a:solidFill>
                </a:rPr>
                <a:t>Moins </a:t>
              </a:r>
              <a:r>
                <a:rPr lang="fr-FR" sz="5400" dirty="0" smtClean="0">
                  <a:solidFill>
                    <a:schemeClr val="bg1"/>
                  </a:solidFill>
                </a:rPr>
                <a:t>dangereux </a:t>
              </a:r>
              <a:r>
                <a:rPr lang="fr-FR" sz="5400" u="sng" dirty="0">
                  <a:solidFill>
                    <a:schemeClr val="bg1"/>
                  </a:solidFill>
                </a:rPr>
                <a:t>ne veut pas dire</a:t>
              </a:r>
              <a:r>
                <a:rPr lang="fr-FR" sz="5400" dirty="0">
                  <a:solidFill>
                    <a:schemeClr val="bg1"/>
                  </a:solidFill>
                </a:rPr>
                <a:t> que c’est sans </a:t>
              </a:r>
              <a:r>
                <a:rPr lang="fr-FR" sz="5400" dirty="0" smtClean="0">
                  <a:solidFill>
                    <a:schemeClr val="bg1"/>
                  </a:solidFill>
                </a:rPr>
                <a:t>danger !</a:t>
              </a:r>
              <a:endParaRPr lang="en-CA" sz="5400" dirty="0">
                <a:solidFill>
                  <a:schemeClr val="bg1"/>
                </a:solidFill>
              </a:endParaRPr>
            </a:p>
          </p:txBody>
        </p:sp>
      </p:grpSp>
      <p:pic>
        <p:nvPicPr>
          <p:cNvPr id="2050" name="Picture 2" descr="Image result for juul icon"/>
          <p:cNvPicPr>
            <a:picLocks noChangeAspect="1" noChangeArrowheads="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l="36396" r="37915"/>
          <a:stretch/>
        </p:blipFill>
        <p:spPr bwMode="auto">
          <a:xfrm rot="3693766">
            <a:off x="4048519" y="3571477"/>
            <a:ext cx="489363"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3" presetClass="emph" presetSubtype="2" fill="hold" nodeType="withEffect">
                                  <p:stCondLst>
                                    <p:cond delay="0"/>
                                  </p:stCondLst>
                                  <p:childTnLst>
                                    <p:animClr clrSpc="rgb" dir="cw">
                                      <p:cBhvr override="childStyle">
                                        <p:cTn id="9" dur="2000" fill="hold"/>
                                        <p:tgtEl>
                                          <p:spTgt spid="4">
                                            <p:txEl>
                                              <p:pRg st="0" end="0"/>
                                            </p:txEl>
                                          </p:spTgt>
                                        </p:tgtEl>
                                        <p:attrNameLst>
                                          <p:attrName>style.color</p:attrName>
                                        </p:attrNameLst>
                                      </p:cBhvr>
                                      <p:to>
                                        <a:srgbClr val="C1BFB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le of color penc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34062" y="825002"/>
            <a:ext cx="7500689" cy="1569660"/>
          </a:xfrm>
          <a:prstGeom prst="rect">
            <a:avLst/>
          </a:prstGeom>
          <a:noFill/>
        </p:spPr>
        <p:txBody>
          <a:bodyPr wrap="square" rtlCol="0">
            <a:spAutoFit/>
          </a:bodyPr>
          <a:lstStyle/>
          <a:p>
            <a:pPr algn="ctr"/>
            <a:r>
              <a:rPr lang="fr-FR" sz="4800" dirty="0"/>
              <a:t>Les conséquences à long terme du </a:t>
            </a:r>
            <a:r>
              <a:rPr lang="fr-FR" sz="4800" dirty="0" err="1" smtClean="0"/>
              <a:t>vapotage</a:t>
            </a:r>
            <a:r>
              <a:rPr lang="fr-FR" sz="4800" dirty="0" smtClean="0"/>
              <a:t>…</a:t>
            </a:r>
            <a:endParaRPr lang="en-CA" sz="4800" dirty="0"/>
          </a:p>
        </p:txBody>
      </p:sp>
      <p:pic>
        <p:nvPicPr>
          <p:cNvPr id="19" name="Picture 18"/>
          <p:cNvPicPr>
            <a:picLocks noChangeAspect="1"/>
          </p:cNvPicPr>
          <p:nvPr/>
        </p:nvPicPr>
        <p:blipFill>
          <a:blip r:embed="rId4"/>
          <a:stretch>
            <a:fillRect/>
          </a:stretch>
        </p:blipFill>
        <p:spPr>
          <a:xfrm>
            <a:off x="4215493" y="-4596"/>
            <a:ext cx="7119258" cy="528023"/>
          </a:xfrm>
          <a:prstGeom prst="rect">
            <a:avLst/>
          </a:prstGeom>
        </p:spPr>
      </p:pic>
      <p:sp>
        <p:nvSpPr>
          <p:cNvPr id="15" name="TextBox 14"/>
          <p:cNvSpPr txBox="1"/>
          <p:nvPr/>
        </p:nvSpPr>
        <p:spPr>
          <a:xfrm>
            <a:off x="4577445" y="-48568"/>
            <a:ext cx="6417126" cy="584775"/>
          </a:xfrm>
          <a:prstGeom prst="rect">
            <a:avLst/>
          </a:prstGeom>
          <a:noFill/>
        </p:spPr>
        <p:txBody>
          <a:bodyPr wrap="square" rtlCol="0">
            <a:spAutoFit/>
          </a:bodyPr>
          <a:lstStyle/>
          <a:p>
            <a:pPr algn="ctr"/>
            <a:r>
              <a:rPr lang="en-CA" sz="3200" dirty="0" err="1">
                <a:solidFill>
                  <a:schemeClr val="bg1"/>
                </a:solidFill>
              </a:rPr>
              <a:t>Choix</a:t>
            </a:r>
            <a:r>
              <a:rPr lang="en-CA" sz="3200" dirty="0">
                <a:solidFill>
                  <a:schemeClr val="bg1"/>
                </a:solidFill>
              </a:rPr>
              <a:t> multiple</a:t>
            </a:r>
          </a:p>
        </p:txBody>
      </p:sp>
      <p:sp>
        <p:nvSpPr>
          <p:cNvPr id="13" name="TextBox 12"/>
          <p:cNvSpPr txBox="1"/>
          <p:nvPr/>
        </p:nvSpPr>
        <p:spPr>
          <a:xfrm>
            <a:off x="4359729" y="2726936"/>
            <a:ext cx="6634842" cy="3170099"/>
          </a:xfrm>
          <a:prstGeom prst="rect">
            <a:avLst/>
          </a:prstGeom>
          <a:noFill/>
        </p:spPr>
        <p:txBody>
          <a:bodyPr wrap="square" rtlCol="0">
            <a:spAutoFit/>
          </a:bodyPr>
          <a:lstStyle/>
          <a:p>
            <a:r>
              <a:rPr lang="en-CA" sz="4000" dirty="0" smtClean="0"/>
              <a:t>a) </a:t>
            </a:r>
            <a:r>
              <a:rPr lang="en-CA" sz="4000" dirty="0" err="1"/>
              <a:t>sont</a:t>
            </a:r>
            <a:r>
              <a:rPr lang="en-CA" sz="4000" dirty="0"/>
              <a:t> </a:t>
            </a:r>
            <a:r>
              <a:rPr lang="en-CA" sz="4000" dirty="0" err="1"/>
              <a:t>inconnues</a:t>
            </a:r>
            <a:endParaRPr lang="en-CA" sz="4000" dirty="0" smtClean="0"/>
          </a:p>
          <a:p>
            <a:pPr marL="742950" indent="-742950">
              <a:buAutoNum type="alphaLcParenR"/>
            </a:pPr>
            <a:endParaRPr lang="en-CA" sz="4000" dirty="0" smtClean="0"/>
          </a:p>
          <a:p>
            <a:r>
              <a:rPr lang="en-CA" sz="4000" dirty="0" smtClean="0"/>
              <a:t>b) </a:t>
            </a:r>
            <a:r>
              <a:rPr lang="en-CA" sz="4000" dirty="0"/>
              <a:t>ne </a:t>
            </a:r>
            <a:r>
              <a:rPr lang="en-CA" sz="4000" dirty="0" err="1"/>
              <a:t>sont</a:t>
            </a:r>
            <a:r>
              <a:rPr lang="en-CA" sz="4000" dirty="0"/>
              <a:t> pas </a:t>
            </a:r>
            <a:r>
              <a:rPr lang="en-CA" sz="4000" dirty="0" err="1"/>
              <a:t>négatives</a:t>
            </a:r>
            <a:endParaRPr lang="en-CA" sz="4000" dirty="0" smtClean="0"/>
          </a:p>
          <a:p>
            <a:endParaRPr lang="en-CA" sz="4000" dirty="0" smtClean="0"/>
          </a:p>
          <a:p>
            <a:r>
              <a:rPr lang="en-CA" sz="4000" dirty="0"/>
              <a:t>c) </a:t>
            </a:r>
            <a:r>
              <a:rPr lang="en-CA" sz="4000" dirty="0" err="1"/>
              <a:t>sont</a:t>
            </a:r>
            <a:r>
              <a:rPr lang="en-CA" sz="4000" dirty="0"/>
              <a:t> </a:t>
            </a:r>
            <a:r>
              <a:rPr lang="en-CA" sz="4000" dirty="0" err="1"/>
              <a:t>très</a:t>
            </a:r>
            <a:r>
              <a:rPr lang="en-CA" sz="4000" dirty="0"/>
              <a:t> </a:t>
            </a:r>
            <a:r>
              <a:rPr lang="en-CA" sz="4000" dirty="0" err="1"/>
              <a:t>négatives</a:t>
            </a:r>
            <a:endParaRPr lang="en-CA" sz="4000" dirty="0"/>
          </a:p>
        </p:txBody>
      </p:sp>
      <p:sp>
        <p:nvSpPr>
          <p:cNvPr id="4" name="Rounded Rectangle 3"/>
          <p:cNvSpPr/>
          <p:nvPr/>
        </p:nvSpPr>
        <p:spPr>
          <a:xfrm>
            <a:off x="4215493" y="2726936"/>
            <a:ext cx="6949812" cy="7175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solidFill>
              </a:rPr>
              <a:t>Photo from Unsplash.com</a:t>
            </a:r>
          </a:p>
        </p:txBody>
      </p:sp>
    </p:spTree>
    <p:extLst>
      <p:ext uri="{BB962C8B-B14F-4D97-AF65-F5344CB8AC3E}">
        <p14:creationId xmlns:p14="http://schemas.microsoft.com/office/powerpoint/2010/main" val="282580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13">
                                            <p:txEl>
                                              <p:pRg st="2" end="2"/>
                                            </p:txEl>
                                          </p:spTgt>
                                        </p:tgtEl>
                                      </p:cBhvr>
                                    </p:animEffect>
                                    <p:set>
                                      <p:cBhvr>
                                        <p:cTn id="12" dur="1" fill="hold">
                                          <p:stCondLst>
                                            <p:cond delay="499"/>
                                          </p:stCondLst>
                                        </p:cTn>
                                        <p:tgtEl>
                                          <p:spTgt spid="13">
                                            <p:txEl>
                                              <p:pRg st="2" end="2"/>
                                            </p:txEl>
                                          </p:spTgt>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3">
                                            <p:txEl>
                                              <p:pRg st="4" end="4"/>
                                            </p:txEl>
                                          </p:spTgt>
                                        </p:tgtEl>
                                      </p:cBhvr>
                                    </p:animEffect>
                                    <p:set>
                                      <p:cBhvr>
                                        <p:cTn id="15" dur="1" fill="hold">
                                          <p:stCondLst>
                                            <p:cond delay="499"/>
                                          </p:stCondLst>
                                        </p:cTn>
                                        <p:tgtEl>
                                          <p:spTgt spid="1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0800000">
            <a:off x="0" y="0"/>
            <a:ext cx="12192000" cy="6858000"/>
          </a:xfrm>
          <a:prstGeom prst="rect">
            <a:avLst/>
          </a:prstGeom>
        </p:spPr>
      </p:pic>
      <p:sp>
        <p:nvSpPr>
          <p:cNvPr id="10" name="Rectangle 9"/>
          <p:cNvSpPr/>
          <p:nvPr/>
        </p:nvSpPr>
        <p:spPr>
          <a:xfrm>
            <a:off x="762000" y="2705724"/>
            <a:ext cx="10624457" cy="769441"/>
          </a:xfrm>
          <a:prstGeom prst="rect">
            <a:avLst/>
          </a:prstGeom>
          <a:noFill/>
        </p:spPr>
        <p:txBody>
          <a:bodyPr wrap="square" lIns="91440" tIns="45720" rIns="91440" bIns="45720">
            <a:spAutoFit/>
          </a:bodyPr>
          <a:lstStyle/>
          <a:p>
            <a:pPr algn="ctr"/>
            <a:endParaRPr lang="en-US" sz="4400">
              <a:ln w="0"/>
              <a:solidFill>
                <a:schemeClr val="bg1"/>
              </a:solidFill>
              <a:effectLst>
                <a:outerShdw blurRad="38100" dist="19050" dir="2700000" algn="tl" rotWithShape="0">
                  <a:schemeClr val="dk1">
                    <a:alpha val="40000"/>
                  </a:schemeClr>
                </a:outerShdw>
              </a:effectLst>
            </a:endParaRPr>
          </a:p>
        </p:txBody>
      </p:sp>
      <p:sp>
        <p:nvSpPr>
          <p:cNvPr id="16" name="Rectangle 15"/>
          <p:cNvSpPr/>
          <p:nvPr/>
        </p:nvSpPr>
        <p:spPr>
          <a:xfrm>
            <a:off x="239486" y="733814"/>
            <a:ext cx="11713028" cy="52035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12376" y="820902"/>
            <a:ext cx="11295530" cy="5016758"/>
          </a:xfrm>
          <a:prstGeom prst="rect">
            <a:avLst/>
          </a:prstGeom>
          <a:noFill/>
        </p:spPr>
        <p:txBody>
          <a:bodyPr wrap="square" lIns="91440" tIns="45720" rIns="91440" bIns="45720">
            <a:spAutoFit/>
          </a:bodyPr>
          <a:lstStyle/>
          <a:p>
            <a:pPr algn="ctr"/>
            <a:r>
              <a:rPr lang="fr-CA" sz="4000" dirty="0">
                <a:ln w="0"/>
                <a:effectLst>
                  <a:outerShdw blurRad="38100" dist="19050" dir="2700000" algn="tl" rotWithShape="0">
                    <a:schemeClr val="dk1">
                      <a:alpha val="40000"/>
                    </a:schemeClr>
                  </a:outerShdw>
                </a:effectLst>
              </a:rPr>
              <a:t>Dépendance à la nicotine</a:t>
            </a:r>
          </a:p>
          <a:p>
            <a:pPr algn="ctr"/>
            <a:r>
              <a:rPr lang="fr-FR" sz="4000" dirty="0">
                <a:ln w="0"/>
                <a:effectLst>
                  <a:outerShdw blurRad="38100" dist="19050" dir="2700000" algn="tl" rotWithShape="0">
                    <a:schemeClr val="dk1">
                      <a:alpha val="40000"/>
                    </a:schemeClr>
                  </a:outerShdw>
                </a:effectLst>
              </a:rPr>
              <a:t>Risques pour le cerveau</a:t>
            </a:r>
          </a:p>
          <a:p>
            <a:pPr algn="ctr"/>
            <a:r>
              <a:rPr lang="fr-FR" sz="4000" dirty="0">
                <a:ln w="0"/>
                <a:effectLst>
                  <a:outerShdw blurRad="38100" dist="19050" dir="2700000" algn="tl" rotWithShape="0">
                    <a:schemeClr val="dk1">
                      <a:alpha val="40000"/>
                    </a:schemeClr>
                  </a:outerShdw>
                </a:effectLst>
              </a:rPr>
              <a:t>Risques liés au comportement</a:t>
            </a:r>
          </a:p>
          <a:p>
            <a:pPr algn="ctr"/>
            <a:r>
              <a:rPr lang="fr-CA" sz="4000" dirty="0" smtClean="0">
                <a:ln w="0"/>
                <a:effectLst>
                  <a:outerShdw blurRad="38100" dist="19050" dir="2700000" algn="tl" rotWithShape="0">
                    <a:schemeClr val="dk1">
                      <a:alpha val="40000"/>
                    </a:schemeClr>
                  </a:outerShdw>
                </a:effectLst>
              </a:rPr>
              <a:t>Aérosols et autres risques</a:t>
            </a:r>
          </a:p>
          <a:p>
            <a:pPr algn="ctr"/>
            <a:r>
              <a:rPr lang="fr-FR" sz="4000" dirty="0">
                <a:ln w="0"/>
                <a:effectLst>
                  <a:outerShdw blurRad="38100" dist="19050" dir="2700000" algn="tl" rotWithShape="0">
                    <a:schemeClr val="dk1">
                      <a:alpha val="40000"/>
                    </a:schemeClr>
                  </a:outerShdw>
                </a:effectLst>
              </a:rPr>
              <a:t>Exposition à des métaux/produits </a:t>
            </a:r>
            <a:r>
              <a:rPr lang="fr-FR" sz="4000" dirty="0" smtClean="0">
                <a:ln w="0"/>
                <a:effectLst>
                  <a:outerShdw blurRad="38100" dist="19050" dir="2700000" algn="tl" rotWithShape="0">
                    <a:schemeClr val="dk1">
                      <a:alpha val="40000"/>
                    </a:schemeClr>
                  </a:outerShdw>
                </a:effectLst>
              </a:rPr>
              <a:t>chimiques</a:t>
            </a:r>
          </a:p>
          <a:p>
            <a:pPr algn="ctr"/>
            <a:r>
              <a:rPr lang="fr-CA" sz="4000" dirty="0" smtClean="0">
                <a:ln w="0"/>
                <a:effectLst>
                  <a:outerShdw blurRad="38100" dist="19050" dir="2700000" algn="tl" rotWithShape="0">
                    <a:schemeClr val="dk1">
                      <a:alpha val="40000"/>
                    </a:schemeClr>
                  </a:outerShdw>
                </a:effectLst>
              </a:rPr>
              <a:t>Irritation de la gorge</a:t>
            </a:r>
          </a:p>
          <a:p>
            <a:pPr algn="ctr"/>
            <a:r>
              <a:rPr lang="fr-CA" sz="4000" dirty="0" smtClean="0">
                <a:ln w="0"/>
                <a:effectLst>
                  <a:outerShdw blurRad="38100" dist="19050" dir="2700000" algn="tl" rotWithShape="0">
                    <a:schemeClr val="dk1">
                      <a:alpha val="40000"/>
                    </a:schemeClr>
                  </a:outerShdw>
                </a:effectLst>
              </a:rPr>
              <a:t>Irritation </a:t>
            </a:r>
            <a:r>
              <a:rPr lang="fr-CA" sz="4000" dirty="0">
                <a:ln w="0"/>
                <a:effectLst>
                  <a:outerShdw blurRad="38100" dist="19050" dir="2700000" algn="tl" rotWithShape="0">
                    <a:schemeClr val="dk1">
                      <a:alpha val="40000"/>
                    </a:schemeClr>
                  </a:outerShdw>
                </a:effectLst>
              </a:rPr>
              <a:t>des poumons</a:t>
            </a:r>
          </a:p>
          <a:p>
            <a:pPr algn="ctr"/>
            <a:r>
              <a:rPr lang="fr-FR" sz="4000" dirty="0">
                <a:ln w="0"/>
                <a:solidFill>
                  <a:srgbClr val="FF0000"/>
                </a:solidFill>
                <a:effectLst>
                  <a:outerShdw blurRad="38100" dist="19050" dir="2700000" algn="tl" rotWithShape="0">
                    <a:schemeClr val="dk1">
                      <a:alpha val="40000"/>
                    </a:schemeClr>
                  </a:outerShdw>
                </a:effectLst>
              </a:rPr>
              <a:t>Risque de </a:t>
            </a:r>
            <a:r>
              <a:rPr lang="fr-FR" sz="4000" dirty="0" smtClean="0">
                <a:ln w="0"/>
                <a:solidFill>
                  <a:srgbClr val="FF0000"/>
                </a:solidFill>
                <a:effectLst>
                  <a:outerShdw blurRad="38100" dist="19050" dir="2700000" algn="tl" rotWithShape="0">
                    <a:schemeClr val="dk1">
                      <a:alpha val="40000"/>
                    </a:schemeClr>
                  </a:outerShdw>
                </a:effectLst>
              </a:rPr>
              <a:t>développer une dépendance aux cigarettes</a:t>
            </a:r>
            <a:endParaRPr lang="fr-CA" sz="4000" dirty="0">
              <a:ln w="0"/>
              <a:solidFill>
                <a:srgbClr val="FF0000"/>
              </a:solidFill>
              <a:effectLst>
                <a:outerShdw blurRad="38100" dist="19050" dir="2700000" algn="tl" rotWithShape="0">
                  <a:schemeClr val="dk1">
                    <a:alpha val="40000"/>
                  </a:schemeClr>
                </a:outerShdw>
              </a:effectLst>
            </a:endParaRPr>
          </a:p>
        </p:txBody>
      </p:sp>
      <p:pic>
        <p:nvPicPr>
          <p:cNvPr id="14" name="Picture 13"/>
          <p:cNvPicPr>
            <a:picLocks noChangeAspect="1"/>
          </p:cNvPicPr>
          <p:nvPr/>
        </p:nvPicPr>
        <p:blipFill>
          <a:blip r:embed="rId4"/>
          <a:stretch>
            <a:fillRect/>
          </a:stretch>
        </p:blipFill>
        <p:spPr>
          <a:xfrm>
            <a:off x="0" y="216168"/>
            <a:ext cx="3176337" cy="517646"/>
          </a:xfrm>
          <a:prstGeom prst="rect">
            <a:avLst/>
          </a:prstGeom>
        </p:spPr>
      </p:pic>
      <p:sp>
        <p:nvSpPr>
          <p:cNvPr id="15" name="Title 1"/>
          <p:cNvSpPr txBox="1">
            <a:spLocks/>
          </p:cNvSpPr>
          <p:nvPr/>
        </p:nvSpPr>
        <p:spPr>
          <a:xfrm>
            <a:off x="0" y="259712"/>
            <a:ext cx="3176338" cy="517646"/>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err="1">
                <a:solidFill>
                  <a:schemeClr val="bg1"/>
                </a:solidFill>
              </a:rPr>
              <a:t>Risques</a:t>
            </a:r>
            <a:r>
              <a:rPr lang="en-CA" sz="4000" b="1">
                <a:solidFill>
                  <a:schemeClr val="bg1"/>
                </a:solidFill>
              </a:rPr>
              <a:t> à la santé</a:t>
            </a:r>
          </a:p>
        </p:txBody>
      </p:sp>
      <p:sp>
        <p:nvSpPr>
          <p:cNvPr id="8" name="TextBox 7"/>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318982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animEffect transition="in" filter="fade">
                                      <p:cBhvr>
                                        <p:cTn id="11" dur="1000"/>
                                        <p:tgtEl>
                                          <p:spTgt spid="13">
                                            <p:txEl>
                                              <p:pRg st="3" end="3"/>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1000"/>
                                        <p:tgtEl>
                                          <p:spTgt spid="13">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1000"/>
                                        <p:tgtEl>
                                          <p:spTgt spid="13">
                                            <p:txEl>
                                              <p:pRg st="2" end="2"/>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fade">
                                      <p:cBhvr>
                                        <p:cTn id="23" dur="1000"/>
                                        <p:tgtEl>
                                          <p:spTgt spid="1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1000"/>
                                        <p:tgtEl>
                                          <p:spTgt spid="1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Effect transition="in" filter="fade">
                                      <p:cBhvr>
                                        <p:cTn id="31" dur="10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ople sitting on chair"/>
          <p:cNvPicPr>
            <a:picLocks noChangeAspect="1" noChangeArrowheads="1"/>
          </p:cNvPicPr>
          <p:nvPr/>
        </p:nvPicPr>
        <p:blipFill rotWithShape="1">
          <a:blip r:embed="rId3">
            <a:extLst>
              <a:ext uri="{28A0092B-C50C-407E-A947-70E740481C1C}">
                <a14:useLocalDpi xmlns:a14="http://schemas.microsoft.com/office/drawing/2010/main" val="0"/>
              </a:ext>
            </a:extLst>
          </a:blip>
          <a:srcRect b="92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Image result for play butt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7706" y="1005567"/>
            <a:ext cx="3916588" cy="391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595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 name="Picture 4"/>
          <p:cNvPicPr>
            <a:picLocks noChangeAspect="1"/>
          </p:cNvPicPr>
          <p:nvPr/>
        </p:nvPicPr>
        <p:blipFill>
          <a:blip r:embed="rId3"/>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1" y="-1"/>
            <a:ext cx="12192000" cy="6858000"/>
          </a:xfrm>
          <a:prstGeom prst="rect">
            <a:avLst/>
          </a:prstGeom>
        </p:spPr>
      </p:pic>
      <p:sp>
        <p:nvSpPr>
          <p:cNvPr id="7" name="Rectangle 6"/>
          <p:cNvSpPr/>
          <p:nvPr/>
        </p:nvSpPr>
        <p:spPr>
          <a:xfrm>
            <a:off x="1065224" y="2281989"/>
            <a:ext cx="10061551" cy="2294021"/>
          </a:xfrm>
          <a:prstGeom prst="rect">
            <a:avLst/>
          </a:prstGeom>
          <a:solidFill>
            <a:schemeClr val="accent6">
              <a:lumMod val="20000"/>
              <a:lumOff val="80000"/>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618966" y="2705724"/>
            <a:ext cx="11008657" cy="1446550"/>
          </a:xfrm>
          <a:prstGeom prst="rect">
            <a:avLst/>
          </a:prstGeom>
          <a:noFill/>
        </p:spPr>
        <p:txBody>
          <a:bodyPr wrap="square" lIns="91440" tIns="45720" rIns="91440" bIns="45720" anchor="t">
            <a:spAutoFit/>
          </a:bodyPr>
          <a:lstStyle/>
          <a:p>
            <a:pPr algn="ctr"/>
            <a:r>
              <a:rPr lang="fr-CA" sz="4400" dirty="0">
                <a:ln w="0"/>
                <a:effectLst>
                  <a:outerShdw blurRad="38100" dist="19050" dir="2700000" algn="tl" rotWithShape="0">
                    <a:schemeClr val="dk1">
                      <a:alpha val="40000"/>
                    </a:schemeClr>
                  </a:outerShdw>
                </a:effectLst>
              </a:rPr>
              <a:t>Glycérol   </a:t>
            </a:r>
            <a:r>
              <a:rPr lang="fr-CA" sz="4400" dirty="0" smtClean="0">
                <a:ln w="0"/>
                <a:effectLst>
                  <a:outerShdw blurRad="38100" dist="19050" dir="2700000" algn="tl" rotWithShape="0">
                    <a:schemeClr val="dk1">
                      <a:alpha val="40000"/>
                    </a:schemeClr>
                  </a:outerShdw>
                </a:effectLst>
              </a:rPr>
              <a:t>Arômes </a:t>
            </a:r>
            <a:r>
              <a:rPr lang="fr-CA" sz="4400" dirty="0">
                <a:ln w="0"/>
                <a:effectLst>
                  <a:outerShdw blurRad="38100" dist="19050" dir="2700000" algn="tl" rotWithShape="0">
                    <a:schemeClr val="dk1">
                      <a:alpha val="40000"/>
                    </a:schemeClr>
                  </a:outerShdw>
                </a:effectLst>
              </a:rPr>
              <a:t>   Propylène glycol</a:t>
            </a:r>
          </a:p>
          <a:p>
            <a:pPr algn="ctr"/>
            <a:r>
              <a:rPr lang="fr-CA" sz="4400" dirty="0">
                <a:ln w="0"/>
                <a:effectLst>
                  <a:outerShdw blurRad="38100" dist="19050" dir="2700000" algn="tl" rotWithShape="0">
                    <a:schemeClr val="dk1">
                      <a:alpha val="40000"/>
                    </a:schemeClr>
                  </a:outerShdw>
                </a:effectLst>
              </a:rPr>
              <a:t>Différentes concentrations de nicotine</a:t>
            </a:r>
          </a:p>
        </p:txBody>
      </p:sp>
      <p:pic>
        <p:nvPicPr>
          <p:cNvPr id="9" name="Picture 8"/>
          <p:cNvPicPr>
            <a:picLocks noChangeAspect="1"/>
          </p:cNvPicPr>
          <p:nvPr/>
        </p:nvPicPr>
        <p:blipFill>
          <a:blip r:embed="rId5"/>
          <a:stretch>
            <a:fillRect/>
          </a:stretch>
        </p:blipFill>
        <p:spPr>
          <a:xfrm>
            <a:off x="0" y="216168"/>
            <a:ext cx="3176337" cy="517646"/>
          </a:xfrm>
          <a:prstGeom prst="rect">
            <a:avLst/>
          </a:prstGeom>
        </p:spPr>
      </p:pic>
      <p:sp>
        <p:nvSpPr>
          <p:cNvPr id="10" name="Title 1"/>
          <p:cNvSpPr txBox="1">
            <a:spLocks/>
          </p:cNvSpPr>
          <p:nvPr/>
        </p:nvSpPr>
        <p:spPr>
          <a:xfrm>
            <a:off x="0" y="237940"/>
            <a:ext cx="3176338" cy="51764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err="1">
                <a:solidFill>
                  <a:schemeClr val="bg1"/>
                </a:solidFill>
              </a:rPr>
              <a:t>Ingrédients</a:t>
            </a:r>
            <a:endParaRPr lang="en-CA" sz="4000" b="1">
              <a:solidFill>
                <a:schemeClr val="bg1"/>
              </a:solidFill>
            </a:endParaRPr>
          </a:p>
        </p:txBody>
      </p:sp>
      <p:sp>
        <p:nvSpPr>
          <p:cNvPr id="15" name="Oval 14"/>
          <p:cNvSpPr/>
          <p:nvPr/>
        </p:nvSpPr>
        <p:spPr>
          <a:xfrm>
            <a:off x="3985960" y="3037325"/>
            <a:ext cx="178420" cy="1784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6123294" y="3037325"/>
            <a:ext cx="178420" cy="1784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570796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urple sm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775284" y="1122363"/>
            <a:ext cx="6256421" cy="2387600"/>
          </a:xfrm>
        </p:spPr>
        <p:txBody>
          <a:bodyPr>
            <a:normAutofit/>
          </a:bodyPr>
          <a:lstStyle/>
          <a:p>
            <a:r>
              <a:rPr lang="en-CA" sz="3200" b="1" dirty="0" err="1" smtClean="0">
                <a:solidFill>
                  <a:schemeClr val="bg1"/>
                </a:solidFill>
                <a:effectLst>
                  <a:outerShdw blurRad="38100" dist="38100" dir="2700000" algn="tl">
                    <a:srgbClr val="000000">
                      <a:alpha val="43137"/>
                    </a:srgbClr>
                  </a:outerShdw>
                </a:effectLst>
              </a:rPr>
              <a:t>Adapté</a:t>
            </a:r>
            <a:r>
              <a:rPr lang="en-CA" sz="3200" b="1" dirty="0" smtClean="0">
                <a:solidFill>
                  <a:schemeClr val="bg1"/>
                </a:solidFill>
                <a:effectLst>
                  <a:outerShdw blurRad="38100" dist="38100" dir="2700000" algn="tl">
                    <a:srgbClr val="000000">
                      <a:alpha val="43137"/>
                    </a:srgbClr>
                  </a:outerShdw>
                </a:effectLst>
              </a:rPr>
              <a:t> </a:t>
            </a:r>
            <a:r>
              <a:rPr lang="fr-FR" sz="3200" b="1" dirty="0">
                <a:solidFill>
                  <a:schemeClr val="bg1"/>
                </a:solidFill>
                <a:effectLst>
                  <a:outerShdw blurRad="38100" dist="38100" dir="2700000" algn="tl">
                    <a:srgbClr val="000000">
                      <a:alpha val="43137"/>
                    </a:srgbClr>
                  </a:outerShdw>
                </a:effectLst>
              </a:rPr>
              <a:t>avec permission du Bureau de santé de </a:t>
            </a:r>
            <a:r>
              <a:rPr lang="fr-FR" sz="3200" b="1" dirty="0" err="1">
                <a:solidFill>
                  <a:schemeClr val="bg1"/>
                </a:solidFill>
                <a:effectLst>
                  <a:outerShdw blurRad="38100" dist="38100" dir="2700000" algn="tl">
                    <a:srgbClr val="000000">
                      <a:alpha val="43137"/>
                    </a:srgbClr>
                  </a:outerShdw>
                </a:effectLst>
              </a:rPr>
              <a:t>Thunder</a:t>
            </a:r>
            <a:r>
              <a:rPr lang="fr-FR" sz="3200" b="1" dirty="0">
                <a:solidFill>
                  <a:schemeClr val="bg1"/>
                </a:solidFill>
                <a:effectLst>
                  <a:outerShdw blurRad="38100" dist="38100" dir="2700000" algn="tl">
                    <a:srgbClr val="000000">
                      <a:alpha val="43137"/>
                    </a:srgbClr>
                  </a:outerShdw>
                </a:effectLst>
              </a:rPr>
              <a:t> </a:t>
            </a:r>
            <a:r>
              <a:rPr lang="fr-FR" sz="3200" b="1" dirty="0" err="1">
                <a:solidFill>
                  <a:schemeClr val="bg1"/>
                </a:solidFill>
                <a:effectLst>
                  <a:outerShdw blurRad="38100" dist="38100" dir="2700000" algn="tl">
                    <a:srgbClr val="000000">
                      <a:alpha val="43137"/>
                    </a:srgbClr>
                  </a:outerShdw>
                </a:effectLst>
              </a:rPr>
              <a:t>Bay</a:t>
            </a:r>
            <a:endParaRPr lang="en-CA" sz="32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08857" y="108857"/>
            <a:ext cx="11963400" cy="6640286"/>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350" y="3761440"/>
            <a:ext cx="1216139" cy="1343960"/>
          </a:xfrm>
          <a:prstGeom prst="rect">
            <a:avLst/>
          </a:prstGeom>
        </p:spPr>
      </p:pic>
      <p:sp>
        <p:nvSpPr>
          <p:cNvPr id="6" name="TextBox 5"/>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431260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Image result for vape flavors frui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629"/>
          <a:stretch/>
        </p:blipFill>
        <p:spPr bwMode="auto">
          <a:xfrm>
            <a:off x="5323000" y="2541794"/>
            <a:ext cx="1653577" cy="20794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vape flavors fru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1109" y="0"/>
            <a:ext cx="1938600" cy="18821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candy backgroun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39"/>
          <a:stretch/>
        </p:blipFill>
        <p:spPr bwMode="auto">
          <a:xfrm>
            <a:off x="8328212" y="0"/>
            <a:ext cx="3863788" cy="686052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t="23838"/>
          <a:stretch/>
        </p:blipFill>
        <p:spPr bwMode="auto">
          <a:xfrm rot="5400000">
            <a:off x="-1443318" y="1443317"/>
            <a:ext cx="6858000" cy="39713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9434" y="1946496"/>
            <a:ext cx="11395878" cy="3133036"/>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591671" y="1946496"/>
            <a:ext cx="11008657" cy="769441"/>
          </a:xfrm>
          <a:prstGeom prst="rect">
            <a:avLst/>
          </a:prstGeom>
          <a:noFill/>
        </p:spPr>
        <p:txBody>
          <a:bodyPr wrap="square" lIns="91440" tIns="45720" rIns="91440" bIns="45720">
            <a:spAutoFit/>
          </a:bodyPr>
          <a:lstStyle/>
          <a:p>
            <a:pPr algn="ctr"/>
            <a:r>
              <a:rPr lang="fr-FR" sz="4400" dirty="0">
                <a:ln w="0"/>
                <a:solidFill>
                  <a:schemeClr val="bg1"/>
                </a:solidFill>
                <a:effectLst>
                  <a:outerShdw blurRad="38100" dist="19050" dir="2700000" algn="tl" rotWithShape="0">
                    <a:schemeClr val="dk1">
                      <a:alpha val="40000"/>
                    </a:schemeClr>
                  </a:outerShdw>
                </a:effectLst>
              </a:rPr>
              <a:t>Il y a plus de </a:t>
            </a:r>
            <a:endParaRPr lang="fr-CA" sz="4400" dirty="0">
              <a:ln w="0"/>
              <a:solidFill>
                <a:schemeClr val="bg1"/>
              </a:solidFill>
              <a:effectLst>
                <a:outerShdw blurRad="38100" dist="19050" dir="2700000" algn="tl" rotWithShape="0">
                  <a:schemeClr val="dk1">
                    <a:alpha val="40000"/>
                  </a:schemeClr>
                </a:outerShdw>
              </a:effectLst>
            </a:endParaRPr>
          </a:p>
        </p:txBody>
      </p:sp>
      <p:sp>
        <p:nvSpPr>
          <p:cNvPr id="6" name="Rectangle 5"/>
          <p:cNvSpPr/>
          <p:nvPr/>
        </p:nvSpPr>
        <p:spPr>
          <a:xfrm>
            <a:off x="230992" y="4215681"/>
            <a:ext cx="11837592" cy="677108"/>
          </a:xfrm>
          <a:prstGeom prst="rect">
            <a:avLst/>
          </a:prstGeom>
          <a:noFill/>
        </p:spPr>
        <p:txBody>
          <a:bodyPr wrap="square" lIns="91440" tIns="45720" rIns="91440" bIns="45720">
            <a:spAutoFit/>
          </a:bodyPr>
          <a:lstStyle/>
          <a:p>
            <a:pPr algn="ctr"/>
            <a:r>
              <a:rPr lang="fr-CA" sz="3800" dirty="0">
                <a:ln w="0"/>
                <a:solidFill>
                  <a:schemeClr val="bg1"/>
                </a:solidFill>
                <a:effectLst>
                  <a:outerShdw blurRad="38100" dist="19050" dir="2700000" algn="tl" rotWithShape="0">
                    <a:schemeClr val="dk1">
                      <a:alpha val="40000"/>
                    </a:schemeClr>
                  </a:outerShdw>
                </a:effectLst>
              </a:rPr>
              <a:t>saveurs </a:t>
            </a:r>
            <a:r>
              <a:rPr lang="fr-CA" sz="3800" i="1" dirty="0" smtClean="0">
                <a:ln w="0"/>
                <a:solidFill>
                  <a:schemeClr val="accent4"/>
                </a:solidFill>
                <a:effectLst>
                  <a:outerShdw blurRad="38100" dist="19050" dir="2700000" algn="tl" rotWithShape="0">
                    <a:schemeClr val="dk1">
                      <a:alpha val="40000"/>
                    </a:schemeClr>
                  </a:outerShdw>
                </a:effectLst>
              </a:rPr>
              <a:t>[non </a:t>
            </a:r>
            <a:r>
              <a:rPr lang="fr-CA" sz="3800" i="1" dirty="0">
                <a:ln w="0"/>
                <a:solidFill>
                  <a:schemeClr val="accent4"/>
                </a:solidFill>
                <a:effectLst>
                  <a:outerShdw blurRad="38100" dist="19050" dir="2700000" algn="tl" rotWithShape="0">
                    <a:schemeClr val="dk1">
                      <a:alpha val="40000"/>
                    </a:schemeClr>
                  </a:outerShdw>
                </a:effectLst>
              </a:rPr>
              <a:t>réglementées</a:t>
            </a:r>
            <a:r>
              <a:rPr lang="fr-CA" sz="3800" i="1" dirty="0" smtClean="0">
                <a:ln w="0"/>
                <a:solidFill>
                  <a:schemeClr val="accent4"/>
                </a:solidFill>
                <a:effectLst>
                  <a:outerShdw blurRad="38100" dist="19050" dir="2700000" algn="tl" rotWithShape="0">
                    <a:schemeClr val="dk1">
                      <a:alpha val="40000"/>
                    </a:schemeClr>
                  </a:outerShdw>
                </a:effectLst>
              </a:rPr>
              <a:t>]</a:t>
            </a:r>
            <a:r>
              <a:rPr lang="fr-CA" sz="3800" dirty="0" smtClean="0">
                <a:ln w="0"/>
                <a:solidFill>
                  <a:schemeClr val="bg1"/>
                </a:solidFill>
                <a:effectLst>
                  <a:outerShdw blurRad="38100" dist="19050" dir="2700000" algn="tl" rotWithShape="0">
                    <a:schemeClr val="dk1">
                      <a:alpha val="40000"/>
                    </a:schemeClr>
                  </a:outerShdw>
                </a:effectLst>
              </a:rPr>
              <a:t> de liquides à </a:t>
            </a:r>
            <a:r>
              <a:rPr lang="fr-CA" sz="3800" dirty="0" err="1" smtClean="0">
                <a:ln w="0"/>
                <a:solidFill>
                  <a:schemeClr val="bg1"/>
                </a:solidFill>
                <a:effectLst>
                  <a:outerShdw blurRad="38100" dist="19050" dir="2700000" algn="tl" rotWithShape="0">
                    <a:schemeClr val="dk1">
                      <a:alpha val="40000"/>
                    </a:schemeClr>
                  </a:outerShdw>
                </a:effectLst>
              </a:rPr>
              <a:t>vapoter</a:t>
            </a:r>
            <a:r>
              <a:rPr lang="fr-CA" sz="3800" dirty="0" smtClean="0">
                <a:ln w="0"/>
                <a:solidFill>
                  <a:schemeClr val="bg1"/>
                </a:solidFill>
                <a:effectLst>
                  <a:outerShdw blurRad="38100" dist="19050" dir="2700000" algn="tl" rotWithShape="0">
                    <a:schemeClr val="dk1">
                      <a:alpha val="40000"/>
                    </a:schemeClr>
                  </a:outerShdw>
                </a:effectLst>
              </a:rPr>
              <a:t> / </a:t>
            </a:r>
            <a:r>
              <a:rPr lang="fr-CA" sz="3800" dirty="0" err="1" smtClean="0">
                <a:ln w="0"/>
                <a:solidFill>
                  <a:schemeClr val="bg1"/>
                </a:solidFill>
                <a:effectLst>
                  <a:outerShdw blurRad="38100" dist="19050" dir="2700000" algn="tl" rotWithShape="0">
                    <a:schemeClr val="dk1">
                      <a:alpha val="40000"/>
                    </a:schemeClr>
                  </a:outerShdw>
                </a:effectLst>
              </a:rPr>
              <a:t>pods</a:t>
            </a:r>
            <a:r>
              <a:rPr lang="fr-CA" sz="3800" dirty="0" smtClean="0">
                <a:ln w="0"/>
                <a:solidFill>
                  <a:schemeClr val="bg1"/>
                </a:solidFill>
                <a:effectLst>
                  <a:outerShdw blurRad="38100" dist="19050" dir="2700000" algn="tl" rotWithShape="0">
                    <a:schemeClr val="dk1">
                      <a:alpha val="40000"/>
                    </a:schemeClr>
                  </a:outerShdw>
                </a:effectLst>
              </a:rPr>
              <a:t>.</a:t>
            </a:r>
            <a:endParaRPr lang="fr-CA" sz="3800" dirty="0">
              <a:ln w="0"/>
              <a:solidFill>
                <a:schemeClr val="bg1"/>
              </a:solidFill>
              <a:effectLst>
                <a:outerShdw blurRad="38100" dist="19050" dir="2700000" algn="tl" rotWithShape="0">
                  <a:schemeClr val="dk1">
                    <a:alpha val="40000"/>
                  </a:schemeClr>
                </a:outerShdw>
              </a:effectLst>
            </a:endParaRP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39304" t="2225" r="1124"/>
          <a:stretch/>
        </p:blipFill>
        <p:spPr>
          <a:xfrm>
            <a:off x="4146177" y="5104781"/>
            <a:ext cx="3899646" cy="1727970"/>
          </a:xfrm>
          <a:prstGeom prst="rect">
            <a:avLst/>
          </a:prstGeom>
        </p:spPr>
      </p:pic>
      <p:pic>
        <p:nvPicPr>
          <p:cNvPr id="3" name="Picture 2"/>
          <p:cNvPicPr>
            <a:picLocks noChangeAspect="1"/>
          </p:cNvPicPr>
          <p:nvPr/>
        </p:nvPicPr>
        <p:blipFill>
          <a:blip r:embed="rId8"/>
          <a:stretch>
            <a:fillRect/>
          </a:stretch>
        </p:blipFill>
        <p:spPr>
          <a:xfrm>
            <a:off x="6668115" y="165508"/>
            <a:ext cx="1211691" cy="1753165"/>
          </a:xfrm>
          <a:prstGeom prst="rect">
            <a:avLst/>
          </a:prstGeom>
        </p:spPr>
      </p:pic>
      <p:sp>
        <p:nvSpPr>
          <p:cNvPr id="5" name="Rectangle 4"/>
          <p:cNvSpPr/>
          <p:nvPr/>
        </p:nvSpPr>
        <p:spPr>
          <a:xfrm>
            <a:off x="2553069" y="2270276"/>
            <a:ext cx="6849143" cy="2215991"/>
          </a:xfrm>
          <a:prstGeom prst="rect">
            <a:avLst/>
          </a:prstGeom>
          <a:noFill/>
        </p:spPr>
        <p:txBody>
          <a:bodyPr wrap="square" lIns="91440" tIns="45720" rIns="91440" bIns="45720">
            <a:spAutoFit/>
          </a:bodyPr>
          <a:lstStyle/>
          <a:p>
            <a:pPr algn="ctr"/>
            <a:r>
              <a:rPr lang="en-US" sz="13800" spc="-300" dirty="0">
                <a:ln w="0"/>
                <a:solidFill>
                  <a:schemeClr val="accent4"/>
                </a:solidFill>
                <a:effectLst>
                  <a:outerShdw blurRad="38100" dist="19050" dir="2700000" algn="tl" rotWithShape="0">
                    <a:schemeClr val="dk1">
                      <a:alpha val="40000"/>
                    </a:schemeClr>
                  </a:outerShdw>
                </a:effectLst>
              </a:rPr>
              <a:t>15 500</a:t>
            </a:r>
          </a:p>
        </p:txBody>
      </p:sp>
      <p:pic>
        <p:nvPicPr>
          <p:cNvPr id="13" name="Picture 12"/>
          <p:cNvPicPr>
            <a:picLocks noChangeAspect="1"/>
          </p:cNvPicPr>
          <p:nvPr/>
        </p:nvPicPr>
        <p:blipFill>
          <a:blip r:embed="rId9"/>
          <a:stretch>
            <a:fillRect/>
          </a:stretch>
        </p:blipFill>
        <p:spPr>
          <a:xfrm>
            <a:off x="0" y="216168"/>
            <a:ext cx="3176337" cy="517646"/>
          </a:xfrm>
          <a:prstGeom prst="rect">
            <a:avLst/>
          </a:prstGeom>
        </p:spPr>
      </p:pic>
      <p:sp>
        <p:nvSpPr>
          <p:cNvPr id="14" name="Title 1"/>
          <p:cNvSpPr>
            <a:spLocks noGrp="1"/>
          </p:cNvSpPr>
          <p:nvPr>
            <p:ph type="title"/>
          </p:nvPr>
        </p:nvSpPr>
        <p:spPr>
          <a:xfrm>
            <a:off x="0" y="216168"/>
            <a:ext cx="3176338" cy="517646"/>
          </a:xfrm>
        </p:spPr>
        <p:txBody>
          <a:bodyPr>
            <a:normAutofit fontScale="90000"/>
          </a:bodyPr>
          <a:lstStyle/>
          <a:p>
            <a:pPr algn="ctr"/>
            <a:r>
              <a:rPr lang="en-CA" sz="4000" b="1" err="1">
                <a:solidFill>
                  <a:schemeClr val="bg1"/>
                </a:solidFill>
              </a:rPr>
              <a:t>Saveurs</a:t>
            </a:r>
            <a:endParaRPr lang="en-CA" sz="4000" b="1">
              <a:solidFill>
                <a:schemeClr val="bg1"/>
              </a:solidFill>
            </a:endParaRPr>
          </a:p>
        </p:txBody>
      </p:sp>
    </p:spTree>
    <p:extLst>
      <p:ext uri="{BB962C8B-B14F-4D97-AF65-F5344CB8AC3E}">
        <p14:creationId xmlns:p14="http://schemas.microsoft.com/office/powerpoint/2010/main" val="12074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00" fill="hold">
                                          <p:stCondLst>
                                            <p:cond delay="0"/>
                                          </p:stCondLst>
                                        </p:cTn>
                                        <p:tgtEl>
                                          <p:spTgt spid="5"/>
                                        </p:tgtEl>
                                        <p:attrNameLst>
                                          <p:attrName>r</p:attrName>
                                        </p:attrNameLst>
                                      </p:cBhvr>
                                    </p:animRot>
                                    <p:animRot by="-240000">
                                      <p:cBhvr>
                                        <p:cTn id="7" dur="400" fill="hold">
                                          <p:stCondLst>
                                            <p:cond delay="400"/>
                                          </p:stCondLst>
                                        </p:cTn>
                                        <p:tgtEl>
                                          <p:spTgt spid="5"/>
                                        </p:tgtEl>
                                        <p:attrNameLst>
                                          <p:attrName>r</p:attrName>
                                        </p:attrNameLst>
                                      </p:cBhvr>
                                    </p:animRot>
                                    <p:animRot by="240000">
                                      <p:cBhvr>
                                        <p:cTn id="8" dur="400" fill="hold">
                                          <p:stCondLst>
                                            <p:cond delay="800"/>
                                          </p:stCondLst>
                                        </p:cTn>
                                        <p:tgtEl>
                                          <p:spTgt spid="5"/>
                                        </p:tgtEl>
                                        <p:attrNameLst>
                                          <p:attrName>r</p:attrName>
                                        </p:attrNameLst>
                                      </p:cBhvr>
                                    </p:animRot>
                                    <p:animRot by="-240000">
                                      <p:cBhvr>
                                        <p:cTn id="9" dur="400" fill="hold">
                                          <p:stCondLst>
                                            <p:cond delay="1200"/>
                                          </p:stCondLst>
                                        </p:cTn>
                                        <p:tgtEl>
                                          <p:spTgt spid="5"/>
                                        </p:tgtEl>
                                        <p:attrNameLst>
                                          <p:attrName>r</p:attrName>
                                        </p:attrNameLst>
                                      </p:cBhvr>
                                    </p:animRot>
                                    <p:animRot by="120000">
                                      <p:cBhvr>
                                        <p:cTn id="10"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1394" t="2769" r="13367"/>
          <a:stretch/>
        </p:blipFill>
        <p:spPr>
          <a:xfrm>
            <a:off x="548127" y="801260"/>
            <a:ext cx="3415011" cy="4413275"/>
          </a:xfrm>
          <a:prstGeom prst="rect">
            <a:avLst/>
          </a:prstGeom>
        </p:spPr>
      </p:pic>
      <p:pic>
        <p:nvPicPr>
          <p:cNvPr id="11" name="Picture 10"/>
          <p:cNvPicPr>
            <a:picLocks noChangeAspect="1"/>
          </p:cNvPicPr>
          <p:nvPr/>
        </p:nvPicPr>
        <p:blipFill rotWithShape="1">
          <a:blip r:embed="rId4"/>
          <a:srcRect l="24410" b="6902"/>
          <a:stretch/>
        </p:blipFill>
        <p:spPr>
          <a:xfrm>
            <a:off x="4454019" y="702789"/>
            <a:ext cx="3523445" cy="4511747"/>
          </a:xfrm>
          <a:prstGeom prst="rect">
            <a:avLst/>
          </a:prstGeom>
        </p:spPr>
      </p:pic>
      <p:pic>
        <p:nvPicPr>
          <p:cNvPr id="2054" name="Picture 6"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6162" t="1795" r="19381"/>
          <a:stretch/>
        </p:blipFill>
        <p:spPr bwMode="auto">
          <a:xfrm>
            <a:off x="8087345" y="702789"/>
            <a:ext cx="3963140" cy="45117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8129" y="4550228"/>
            <a:ext cx="11248141" cy="1926771"/>
          </a:xfrm>
          <a:prstGeom prst="rect">
            <a:avLst/>
          </a:prstGeom>
          <a:solidFill>
            <a:schemeClr val="accent5">
              <a:lumMod val="7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rPr>
              <a:t>Selon vous, quelles personnes veut-on </a:t>
            </a:r>
            <a:r>
              <a:rPr lang="fr-FR" sz="4000" dirty="0" smtClean="0">
                <a:solidFill>
                  <a:schemeClr val="bg1"/>
                </a:solidFill>
              </a:rPr>
              <a:t>viser </a:t>
            </a:r>
            <a:r>
              <a:rPr lang="fr-FR" sz="4000" dirty="0">
                <a:solidFill>
                  <a:schemeClr val="bg1"/>
                </a:solidFill>
              </a:rPr>
              <a:t>avec des saveurs comme </a:t>
            </a:r>
            <a:r>
              <a:rPr lang="fr-CA" sz="4000" dirty="0" smtClean="0">
                <a:solidFill>
                  <a:srgbClr val="EEBB22"/>
                </a:solidFill>
              </a:rPr>
              <a:t>barbe à papa, gomme à bulles et gâteau licorne ? </a:t>
            </a:r>
            <a:endParaRPr lang="fr-CA" sz="4000" dirty="0">
              <a:solidFill>
                <a:srgbClr val="EEBB22"/>
              </a:solidFill>
            </a:endParaRPr>
          </a:p>
        </p:txBody>
      </p:sp>
      <p:pic>
        <p:nvPicPr>
          <p:cNvPr id="7" name="Picture 6"/>
          <p:cNvPicPr>
            <a:picLocks noChangeAspect="1"/>
          </p:cNvPicPr>
          <p:nvPr/>
        </p:nvPicPr>
        <p:blipFill>
          <a:blip r:embed="rId6"/>
          <a:stretch>
            <a:fillRect/>
          </a:stretch>
        </p:blipFill>
        <p:spPr>
          <a:xfrm>
            <a:off x="0" y="216168"/>
            <a:ext cx="3176337" cy="517646"/>
          </a:xfrm>
          <a:prstGeom prst="rect">
            <a:avLst/>
          </a:prstGeom>
        </p:spPr>
      </p:pic>
      <p:sp>
        <p:nvSpPr>
          <p:cNvPr id="8" name="Title 1"/>
          <p:cNvSpPr txBox="1">
            <a:spLocks/>
          </p:cNvSpPr>
          <p:nvPr/>
        </p:nvSpPr>
        <p:spPr>
          <a:xfrm>
            <a:off x="0" y="237940"/>
            <a:ext cx="3176338" cy="51764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a:solidFill>
                  <a:schemeClr val="bg1"/>
                </a:solidFill>
              </a:rPr>
              <a:t>Question</a:t>
            </a:r>
          </a:p>
        </p:txBody>
      </p:sp>
    </p:spTree>
    <p:extLst>
      <p:ext uri="{BB962C8B-B14F-4D97-AF65-F5344CB8AC3E}">
        <p14:creationId xmlns:p14="http://schemas.microsoft.com/office/powerpoint/2010/main" val="1171390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 result for tobacco products vs can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1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28062">
            <a:off x="1523297" y="3871720"/>
            <a:ext cx="2652634" cy="34181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8885886" y="904459"/>
            <a:ext cx="3041946" cy="2590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1141424" y="2035629"/>
            <a:ext cx="10061551" cy="2244739"/>
          </a:xfrm>
          <a:prstGeom prst="rect">
            <a:avLst/>
          </a:prstGeom>
          <a:solidFill>
            <a:srgbClr val="00206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rot="20999146">
            <a:off x="11492400" y="3501464"/>
            <a:ext cx="1019547" cy="34181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1141425" y="2035629"/>
            <a:ext cx="10061548" cy="2123658"/>
          </a:xfrm>
          <a:prstGeom prst="rect">
            <a:avLst/>
          </a:prstGeom>
          <a:noFill/>
        </p:spPr>
        <p:txBody>
          <a:bodyPr wrap="square" rtlCol="0">
            <a:spAutoFit/>
          </a:bodyPr>
          <a:lstStyle/>
          <a:p>
            <a:pPr algn="ctr"/>
            <a:r>
              <a:rPr lang="fr-FR" sz="4400" dirty="0" smtClean="0">
                <a:solidFill>
                  <a:schemeClr val="bg1"/>
                </a:solidFill>
              </a:rPr>
              <a:t>Est-ce que vous vous souvenez </a:t>
            </a:r>
            <a:r>
              <a:rPr lang="fr-FR" sz="4400" dirty="0">
                <a:solidFill>
                  <a:schemeClr val="bg1"/>
                </a:solidFill>
              </a:rPr>
              <a:t>du temps où les produits du tabac ressemblaient </a:t>
            </a:r>
            <a:r>
              <a:rPr lang="fr-FR" sz="4400" dirty="0" smtClean="0">
                <a:solidFill>
                  <a:schemeClr val="bg1"/>
                </a:solidFill>
              </a:rPr>
              <a:t>à </a:t>
            </a:r>
            <a:r>
              <a:rPr lang="en-CA" sz="4400" dirty="0" smtClean="0">
                <a:solidFill>
                  <a:srgbClr val="FFC000"/>
                </a:solidFill>
              </a:rPr>
              <a:t>des </a:t>
            </a:r>
            <a:r>
              <a:rPr lang="en-CA" sz="4400" dirty="0">
                <a:solidFill>
                  <a:srgbClr val="FFC000"/>
                </a:solidFill>
              </a:rPr>
              <a:t>bonbons </a:t>
            </a:r>
            <a:r>
              <a:rPr lang="en-CA" sz="4400" dirty="0" err="1">
                <a:solidFill>
                  <a:srgbClr val="FFC000"/>
                </a:solidFill>
              </a:rPr>
              <a:t>ou</a:t>
            </a:r>
            <a:r>
              <a:rPr lang="en-CA" sz="4400" dirty="0">
                <a:solidFill>
                  <a:srgbClr val="FFC000"/>
                </a:solidFill>
              </a:rPr>
              <a:t> des collations</a:t>
            </a:r>
            <a:r>
              <a:rPr lang="fr-FR" sz="4400" dirty="0" smtClean="0">
                <a:solidFill>
                  <a:schemeClr val="bg1"/>
                </a:solidFill>
              </a:rPr>
              <a:t> </a:t>
            </a:r>
            <a:r>
              <a:rPr lang="fr-FR" sz="4400" dirty="0" smtClean="0">
                <a:solidFill>
                  <a:srgbClr val="FFC000"/>
                </a:solidFill>
              </a:rPr>
              <a:t>?</a:t>
            </a:r>
            <a:r>
              <a:rPr lang="fr-FR" sz="4400" dirty="0" smtClean="0">
                <a:solidFill>
                  <a:schemeClr val="bg1"/>
                </a:solidFill>
              </a:rPr>
              <a:t> Et </a:t>
            </a:r>
            <a:r>
              <a:rPr lang="fr-FR" sz="4400" dirty="0">
                <a:solidFill>
                  <a:schemeClr val="bg1"/>
                </a:solidFill>
              </a:rPr>
              <a:t>bien</a:t>
            </a:r>
            <a:r>
              <a:rPr lang="fr-FR" sz="4400" dirty="0" smtClean="0">
                <a:solidFill>
                  <a:schemeClr val="bg1"/>
                </a:solidFill>
              </a:rPr>
              <a:t>…</a:t>
            </a:r>
            <a:endParaRPr lang="en-CA" sz="4400" dirty="0" smtClean="0">
              <a:solidFill>
                <a:srgbClr val="FFC000"/>
              </a:solidFill>
            </a:endParaRPr>
          </a:p>
        </p:txBody>
      </p:sp>
      <p:sp>
        <p:nvSpPr>
          <p:cNvPr id="3" name="Oval 2"/>
          <p:cNvSpPr/>
          <p:nvPr/>
        </p:nvSpPr>
        <p:spPr>
          <a:xfrm>
            <a:off x="5026174" y="5290457"/>
            <a:ext cx="3374571" cy="2590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rot="18649588">
            <a:off x="9891154" y="-1291342"/>
            <a:ext cx="744691" cy="49561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rot="17206527">
            <a:off x="1578794" y="-2367118"/>
            <a:ext cx="1820814" cy="49570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6040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3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3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3000"/>
                                        <p:tgtEl>
                                          <p:spTgt spid="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3000"/>
                                        <p:tgtEl>
                                          <p:spTgt spid="1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3000"/>
                                        <p:tgtEl>
                                          <p:spTgt spid="1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6" grpId="0" animBg="1"/>
      <p:bldP spid="3"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pop can e-ju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8768"/>
            <a:ext cx="4013335" cy="40133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E-juice in pop can"/>
          <p:cNvPicPr>
            <a:picLocks noChangeAspect="1" noChangeArrowheads="1"/>
          </p:cNvPicPr>
          <p:nvPr/>
        </p:nvPicPr>
        <p:blipFill rotWithShape="1">
          <a:blip r:embed="rId4">
            <a:extLst>
              <a:ext uri="{28A0092B-C50C-407E-A947-70E740481C1C}">
                <a14:useLocalDpi xmlns:a14="http://schemas.microsoft.com/office/drawing/2010/main" val="0"/>
              </a:ext>
            </a:extLst>
          </a:blip>
          <a:srcRect l="15556" r="10889" b="8667"/>
          <a:stretch/>
        </p:blipFill>
        <p:spPr bwMode="auto">
          <a:xfrm>
            <a:off x="8972550" y="321347"/>
            <a:ext cx="3152775" cy="391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lavors hook ki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5278" y="854747"/>
            <a:ext cx="281940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073" y="1088109"/>
            <a:ext cx="2431082" cy="291464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juul pod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3279" y="4031606"/>
            <a:ext cx="2060545" cy="132287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vype pebble refillable cartrid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5161" b="3409"/>
          <a:stretch/>
        </p:blipFill>
        <p:spPr bwMode="auto">
          <a:xfrm>
            <a:off x="3459478" y="4437080"/>
            <a:ext cx="2264521" cy="6793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9"/>
          <a:stretch>
            <a:fillRect/>
          </a:stretch>
        </p:blipFill>
        <p:spPr>
          <a:xfrm>
            <a:off x="0" y="216168"/>
            <a:ext cx="3176337" cy="517646"/>
          </a:xfrm>
          <a:prstGeom prst="rect">
            <a:avLst/>
          </a:prstGeom>
        </p:spPr>
      </p:pic>
      <p:sp>
        <p:nvSpPr>
          <p:cNvPr id="15" name="Title 1"/>
          <p:cNvSpPr>
            <a:spLocks noGrp="1"/>
          </p:cNvSpPr>
          <p:nvPr>
            <p:ph type="title"/>
          </p:nvPr>
        </p:nvSpPr>
        <p:spPr>
          <a:xfrm>
            <a:off x="0" y="216168"/>
            <a:ext cx="3176338" cy="517646"/>
          </a:xfrm>
        </p:spPr>
        <p:txBody>
          <a:bodyPr>
            <a:normAutofit fontScale="90000"/>
          </a:bodyPr>
          <a:lstStyle/>
          <a:p>
            <a:pPr algn="ctr"/>
            <a:r>
              <a:rPr lang="fr-CA" sz="4000" b="1" dirty="0">
                <a:solidFill>
                  <a:schemeClr val="bg1"/>
                </a:solidFill>
              </a:rPr>
              <a:t>Emballage</a:t>
            </a:r>
          </a:p>
        </p:txBody>
      </p:sp>
      <p:sp>
        <p:nvSpPr>
          <p:cNvPr id="10" name="Rectangle 9"/>
          <p:cNvSpPr/>
          <p:nvPr/>
        </p:nvSpPr>
        <p:spPr>
          <a:xfrm>
            <a:off x="208547" y="5129021"/>
            <a:ext cx="11790948" cy="1728978"/>
          </a:xfrm>
          <a:prstGeom prst="rect">
            <a:avLst/>
          </a:prstGeom>
          <a:solidFill>
            <a:srgbClr val="00B0F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208547" y="4693041"/>
            <a:ext cx="11790948" cy="1877437"/>
          </a:xfrm>
          <a:prstGeom prst="rect">
            <a:avLst/>
          </a:prstGeom>
          <a:noFill/>
        </p:spPr>
        <p:txBody>
          <a:bodyPr wrap="square" rtlCol="0" anchor="t">
            <a:spAutoFit/>
          </a:bodyPr>
          <a:lstStyle/>
          <a:p>
            <a:endParaRPr lang="en-CA" sz="4400" dirty="0"/>
          </a:p>
          <a:p>
            <a:pPr algn="ctr"/>
            <a:r>
              <a:rPr lang="fr-FR" sz="3500" dirty="0">
                <a:solidFill>
                  <a:schemeClr val="bg1"/>
                </a:solidFill>
              </a:rPr>
              <a:t>Les compagnies de liquides à </a:t>
            </a:r>
            <a:r>
              <a:rPr lang="fr-FR" sz="3500" dirty="0" err="1">
                <a:solidFill>
                  <a:schemeClr val="bg1"/>
                </a:solidFill>
              </a:rPr>
              <a:t>vapoter</a:t>
            </a:r>
            <a:r>
              <a:rPr lang="fr-FR" sz="3500" dirty="0">
                <a:solidFill>
                  <a:schemeClr val="bg1"/>
                </a:solidFill>
              </a:rPr>
              <a:t> utilisent les </a:t>
            </a:r>
            <a:r>
              <a:rPr lang="fr-FR" sz="3500" dirty="0">
                <a:solidFill>
                  <a:srgbClr val="FFC000"/>
                </a:solidFill>
              </a:rPr>
              <a:t>mêmes techniques</a:t>
            </a:r>
            <a:r>
              <a:rPr lang="fr-FR" sz="3500" dirty="0">
                <a:solidFill>
                  <a:schemeClr val="bg1"/>
                </a:solidFill>
              </a:rPr>
              <a:t> que les compagnies de tabac pour viser les jeunes !</a:t>
            </a:r>
            <a:endParaRPr lang="fr-CA" sz="3500" dirty="0">
              <a:solidFill>
                <a:schemeClr val="bg1"/>
              </a:solidFill>
              <a:cs typeface="Calibri"/>
            </a:endParaRPr>
          </a:p>
        </p:txBody>
      </p:sp>
    </p:spTree>
    <p:extLst>
      <p:ext uri="{BB962C8B-B14F-4D97-AF65-F5344CB8AC3E}">
        <p14:creationId xmlns:p14="http://schemas.microsoft.com/office/powerpoint/2010/main" val="3791168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9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1354029">
            <a:off x="1421745" y="595864"/>
            <a:ext cx="4114800" cy="5442857"/>
          </a:xfrm>
          <a:prstGeom prst="rect">
            <a:avLst/>
          </a:prstGeom>
          <a:noFill/>
          <a:ln w="5715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rot="254989">
            <a:off x="6744805" y="664028"/>
            <a:ext cx="4114800" cy="5442857"/>
          </a:xfrm>
          <a:prstGeom prst="rect">
            <a:avLst/>
          </a:prstGeom>
          <a:noFill/>
          <a:ln w="5715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1108766" y="2547852"/>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739930" y="2607826"/>
            <a:ext cx="5138661"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cigarette </a:t>
            </a:r>
          </a:p>
        </p:txBody>
      </p:sp>
      <p:sp>
        <p:nvSpPr>
          <p:cNvPr id="10" name="TextBox 9"/>
          <p:cNvSpPr txBox="1"/>
          <p:nvPr/>
        </p:nvSpPr>
        <p:spPr>
          <a:xfrm>
            <a:off x="6864417" y="2627417"/>
            <a:ext cx="4270043" cy="646331"/>
          </a:xfrm>
          <a:prstGeom prst="rect">
            <a:avLst/>
          </a:prstGeom>
          <a:noFill/>
        </p:spPr>
        <p:txBody>
          <a:bodyPr wrap="square" rtlCol="0">
            <a:spAutoFit/>
          </a:bodyPr>
          <a:lstStyle/>
          <a:p>
            <a:pPr algn="ctr"/>
            <a:r>
              <a:rPr lang="en-CA" sz="3600" dirty="0" err="1" smtClean="0">
                <a:solidFill>
                  <a:srgbClr val="000000"/>
                </a:solidFill>
              </a:rPr>
              <a:t>Annonce</a:t>
            </a:r>
            <a:r>
              <a:rPr lang="en-CA" sz="3600" dirty="0" smtClean="0">
                <a:solidFill>
                  <a:srgbClr val="000000"/>
                </a:solidFill>
              </a:rPr>
              <a:t> </a:t>
            </a:r>
            <a:r>
              <a:rPr lang="en-CA" sz="3600" dirty="0">
                <a:solidFill>
                  <a:srgbClr val="000000"/>
                </a:solidFill>
              </a:rPr>
              <a:t>de </a:t>
            </a:r>
            <a:r>
              <a:rPr lang="en-CA" sz="3600" dirty="0" err="1">
                <a:solidFill>
                  <a:srgbClr val="000000"/>
                </a:solidFill>
              </a:rPr>
              <a:t>vapotage</a:t>
            </a:r>
            <a:endParaRPr lang="en-CA" sz="3600" dirty="0">
              <a:solidFill>
                <a:srgbClr val="000000"/>
              </a:solidFill>
            </a:endParaRPr>
          </a:p>
        </p:txBody>
      </p:sp>
      <p:sp>
        <p:nvSpPr>
          <p:cNvPr id="11" name="TextBox 10"/>
          <p:cNvSpPr txBox="1"/>
          <p:nvPr/>
        </p:nvSpPr>
        <p:spPr>
          <a:xfrm>
            <a:off x="5124632" y="2165752"/>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12" name="TextBox 11"/>
          <p:cNvSpPr txBox="1"/>
          <p:nvPr/>
        </p:nvSpPr>
        <p:spPr>
          <a:xfrm>
            <a:off x="1416425" y="4313031"/>
            <a:ext cx="9628094" cy="1446550"/>
          </a:xfrm>
          <a:prstGeom prst="rect">
            <a:avLst/>
          </a:prstGeom>
          <a:noFill/>
        </p:spPr>
        <p:txBody>
          <a:bodyPr wrap="square" rtlCol="0">
            <a:spAutoFit/>
          </a:bodyPr>
          <a:lstStyle/>
          <a:p>
            <a:pPr algn="ctr"/>
            <a:r>
              <a:rPr lang="fr-FR" sz="4400" dirty="0">
                <a:solidFill>
                  <a:schemeClr val="bg1"/>
                </a:solidFill>
              </a:rPr>
              <a:t>Comment les annonces suivantes </a:t>
            </a:r>
            <a:r>
              <a:rPr lang="fr-FR" sz="4400" dirty="0" err="1">
                <a:solidFill>
                  <a:schemeClr val="bg1"/>
                </a:solidFill>
              </a:rPr>
              <a:t>font-elles</a:t>
            </a:r>
            <a:r>
              <a:rPr lang="fr-FR" sz="4400" dirty="0">
                <a:solidFill>
                  <a:schemeClr val="bg1"/>
                </a:solidFill>
              </a:rPr>
              <a:t> paraître la cigarette et le </a:t>
            </a:r>
            <a:r>
              <a:rPr lang="fr-FR" sz="4400" dirty="0" err="1" smtClean="0">
                <a:solidFill>
                  <a:schemeClr val="bg1"/>
                </a:solidFill>
              </a:rPr>
              <a:t>vapotage</a:t>
            </a:r>
            <a:r>
              <a:rPr lang="fr-FR" sz="4400" dirty="0" smtClean="0">
                <a:solidFill>
                  <a:schemeClr val="bg1"/>
                </a:solidFill>
              </a:rPr>
              <a:t> ?</a:t>
            </a:r>
            <a:endParaRPr lang="en-CA" sz="4400" dirty="0">
              <a:solidFill>
                <a:schemeClr val="bg1"/>
              </a:solidFill>
            </a:endParaRPr>
          </a:p>
        </p:txBody>
      </p:sp>
      <p:sp>
        <p:nvSpPr>
          <p:cNvPr id="14" name="TextBox 13"/>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8398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900"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rot="21344163">
            <a:off x="845252" y="409339"/>
            <a:ext cx="4035587" cy="564334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rot="192768">
            <a:off x="5386347" y="740226"/>
            <a:ext cx="6028491" cy="498157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1065223" y="5704924"/>
            <a:ext cx="4444009"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cigarette </a:t>
            </a:r>
          </a:p>
        </p:txBody>
      </p:sp>
      <p:sp>
        <p:nvSpPr>
          <p:cNvPr id="10" name="TextBox 9"/>
          <p:cNvSpPr txBox="1"/>
          <p:nvPr/>
        </p:nvSpPr>
        <p:spPr>
          <a:xfrm>
            <a:off x="6898315" y="5704924"/>
            <a:ext cx="4228459"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a:t>
            </a:r>
            <a:r>
              <a:rPr lang="en-CA" sz="3600" dirty="0" err="1">
                <a:solidFill>
                  <a:srgbClr val="000000"/>
                </a:solidFill>
              </a:rPr>
              <a:t>vapotage</a:t>
            </a:r>
            <a:endParaRPr lang="en-CA" sz="3600" dirty="0">
              <a:solidFill>
                <a:srgbClr val="000000"/>
              </a:solidFill>
            </a:endParaRPr>
          </a:p>
        </p:txBody>
      </p:sp>
      <p:sp>
        <p:nvSpPr>
          <p:cNvPr id="11" name="TextBox 10"/>
          <p:cNvSpPr txBox="1"/>
          <p:nvPr/>
        </p:nvSpPr>
        <p:spPr>
          <a:xfrm>
            <a:off x="5063868" y="5243259"/>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12" name="TextBox 11"/>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53233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rot="210352">
            <a:off x="6804233" y="771480"/>
            <a:ext cx="5057775" cy="51435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rot="21426411">
            <a:off x="368634" y="909191"/>
            <a:ext cx="5986567" cy="486808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065223" y="5704924"/>
            <a:ext cx="4444009"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cigarette </a:t>
            </a:r>
          </a:p>
        </p:txBody>
      </p:sp>
      <p:sp>
        <p:nvSpPr>
          <p:cNvPr id="13" name="TextBox 12"/>
          <p:cNvSpPr txBox="1"/>
          <p:nvPr/>
        </p:nvSpPr>
        <p:spPr>
          <a:xfrm>
            <a:off x="6898315" y="5704924"/>
            <a:ext cx="4228459"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a:t>
            </a:r>
            <a:r>
              <a:rPr lang="en-CA" sz="3600" dirty="0" err="1">
                <a:solidFill>
                  <a:srgbClr val="000000"/>
                </a:solidFill>
              </a:rPr>
              <a:t>vapotage</a:t>
            </a:r>
            <a:endParaRPr lang="en-CA" sz="3600" dirty="0">
              <a:solidFill>
                <a:srgbClr val="000000"/>
              </a:solidFill>
            </a:endParaRPr>
          </a:p>
        </p:txBody>
      </p:sp>
      <p:sp>
        <p:nvSpPr>
          <p:cNvPr id="14" name="TextBox 13"/>
          <p:cNvSpPr txBox="1"/>
          <p:nvPr/>
        </p:nvSpPr>
        <p:spPr>
          <a:xfrm>
            <a:off x="5063868" y="5243259"/>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9" name="TextBox 8"/>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88364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rot="21399418">
            <a:off x="1491342" y="606879"/>
            <a:ext cx="3962400" cy="54483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rot="198807">
            <a:off x="6182405" y="617841"/>
            <a:ext cx="4376738" cy="553559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065223" y="5704924"/>
            <a:ext cx="4444009"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cigarette </a:t>
            </a:r>
          </a:p>
        </p:txBody>
      </p:sp>
      <p:sp>
        <p:nvSpPr>
          <p:cNvPr id="13" name="TextBox 12"/>
          <p:cNvSpPr txBox="1"/>
          <p:nvPr/>
        </p:nvSpPr>
        <p:spPr>
          <a:xfrm>
            <a:off x="6898315" y="5704924"/>
            <a:ext cx="4228459"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a:t>
            </a:r>
            <a:r>
              <a:rPr lang="en-CA" sz="3600" dirty="0" err="1">
                <a:solidFill>
                  <a:srgbClr val="000000"/>
                </a:solidFill>
              </a:rPr>
              <a:t>vapotage</a:t>
            </a:r>
            <a:endParaRPr lang="en-CA" sz="3600" dirty="0">
              <a:solidFill>
                <a:srgbClr val="000000"/>
              </a:solidFill>
            </a:endParaRPr>
          </a:p>
        </p:txBody>
      </p:sp>
      <p:sp>
        <p:nvSpPr>
          <p:cNvPr id="14" name="TextBox 13"/>
          <p:cNvSpPr txBox="1"/>
          <p:nvPr/>
        </p:nvSpPr>
        <p:spPr>
          <a:xfrm>
            <a:off x="5063868" y="5243259"/>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9" name="TextBox 8"/>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21333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rot="247035">
            <a:off x="6508627" y="1198447"/>
            <a:ext cx="4497404" cy="430870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rot="21218159">
            <a:off x="1694768" y="671511"/>
            <a:ext cx="3838575" cy="53625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1065223" y="5704924"/>
            <a:ext cx="4444009"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cigarette </a:t>
            </a:r>
          </a:p>
        </p:txBody>
      </p:sp>
      <p:sp>
        <p:nvSpPr>
          <p:cNvPr id="12" name="TextBox 11"/>
          <p:cNvSpPr txBox="1"/>
          <p:nvPr/>
        </p:nvSpPr>
        <p:spPr>
          <a:xfrm>
            <a:off x="6898315" y="5704924"/>
            <a:ext cx="4228459"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a:t>
            </a:r>
            <a:r>
              <a:rPr lang="en-CA" sz="3600" dirty="0" err="1">
                <a:solidFill>
                  <a:srgbClr val="000000"/>
                </a:solidFill>
              </a:rPr>
              <a:t>vapotage</a:t>
            </a:r>
            <a:endParaRPr lang="en-CA" sz="3600" dirty="0">
              <a:solidFill>
                <a:srgbClr val="000000"/>
              </a:solidFill>
            </a:endParaRPr>
          </a:p>
        </p:txBody>
      </p:sp>
      <p:sp>
        <p:nvSpPr>
          <p:cNvPr id="13" name="TextBox 12"/>
          <p:cNvSpPr txBox="1"/>
          <p:nvPr/>
        </p:nvSpPr>
        <p:spPr>
          <a:xfrm>
            <a:off x="5063868" y="5243259"/>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9" name="TextBox 8"/>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28953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rot="394826">
            <a:off x="5785371" y="1167367"/>
            <a:ext cx="5800725" cy="50673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rot="21083138">
            <a:off x="1144051" y="547924"/>
            <a:ext cx="3990975" cy="53625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802995" y="5551333"/>
            <a:ext cx="2990964" cy="954107"/>
          </a:xfrm>
          <a:prstGeom prst="rect">
            <a:avLst/>
          </a:prstGeom>
          <a:noFill/>
        </p:spPr>
        <p:txBody>
          <a:bodyPr wrap="square" rtlCol="0">
            <a:spAutoFit/>
          </a:bodyPr>
          <a:lstStyle/>
          <a:p>
            <a:pPr algn="ctr"/>
            <a:r>
              <a:rPr lang="fr-FR" sz="2800" b="1" dirty="0">
                <a:solidFill>
                  <a:srgbClr val="000000"/>
                </a:solidFill>
              </a:rPr>
              <a:t>Annonce de gomme à mâcher </a:t>
            </a:r>
            <a:endParaRPr lang="en-CA" sz="2800" b="1" dirty="0">
              <a:solidFill>
                <a:srgbClr val="000000"/>
              </a:solidFill>
            </a:endParaRPr>
          </a:p>
        </p:txBody>
      </p:sp>
      <p:sp>
        <p:nvSpPr>
          <p:cNvPr id="11" name="TextBox 10"/>
          <p:cNvSpPr txBox="1"/>
          <p:nvPr/>
        </p:nvSpPr>
        <p:spPr>
          <a:xfrm>
            <a:off x="6898315" y="5704924"/>
            <a:ext cx="4228459"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a:t>
            </a:r>
            <a:r>
              <a:rPr lang="en-CA" sz="3600" dirty="0" err="1">
                <a:solidFill>
                  <a:srgbClr val="000000"/>
                </a:solidFill>
              </a:rPr>
              <a:t>vapotage</a:t>
            </a:r>
            <a:endParaRPr lang="en-CA" sz="3600" dirty="0">
              <a:solidFill>
                <a:srgbClr val="000000"/>
              </a:solidFill>
            </a:endParaRPr>
          </a:p>
        </p:txBody>
      </p:sp>
      <p:sp>
        <p:nvSpPr>
          <p:cNvPr id="12" name="TextBox 11"/>
          <p:cNvSpPr txBox="1"/>
          <p:nvPr/>
        </p:nvSpPr>
        <p:spPr>
          <a:xfrm>
            <a:off x="5063868" y="5243259"/>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9" name="TextBox 8"/>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169879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ed book on white plat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165413"/>
            <a:ext cx="5576048" cy="4320988"/>
          </a:xfrm>
          <a:prstGeom prst="rect">
            <a:avLst/>
          </a:prstGeom>
          <a:solidFill>
            <a:schemeClr val="bg1">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433136" y="1672758"/>
            <a:ext cx="4764505" cy="3230469"/>
          </a:xfrm>
        </p:spPr>
        <p:txBody>
          <a:bodyPr>
            <a:normAutofit/>
          </a:bodyPr>
          <a:lstStyle/>
          <a:p>
            <a:r>
              <a:rPr lang="fr-FR" dirty="0" smtClean="0">
                <a:solidFill>
                  <a:schemeClr val="bg1"/>
                </a:solidFill>
              </a:rPr>
              <a:t>Revue </a:t>
            </a:r>
            <a:r>
              <a:rPr lang="fr-FR" dirty="0">
                <a:solidFill>
                  <a:schemeClr val="bg1"/>
                </a:solidFill>
              </a:rPr>
              <a:t>du tabac commercial</a:t>
            </a:r>
          </a:p>
          <a:p>
            <a:r>
              <a:rPr lang="fr-FR" dirty="0" smtClean="0">
                <a:solidFill>
                  <a:schemeClr val="bg1"/>
                </a:solidFill>
              </a:rPr>
              <a:t>Qu’est-ce </a:t>
            </a:r>
            <a:r>
              <a:rPr lang="fr-FR" dirty="0">
                <a:solidFill>
                  <a:schemeClr val="bg1"/>
                </a:solidFill>
              </a:rPr>
              <a:t>que </a:t>
            </a:r>
            <a:r>
              <a:rPr lang="fr-FR" dirty="0" smtClean="0">
                <a:solidFill>
                  <a:schemeClr val="bg1"/>
                </a:solidFill>
              </a:rPr>
              <a:t>le </a:t>
            </a:r>
            <a:r>
              <a:rPr lang="fr-FR" dirty="0" err="1" smtClean="0">
                <a:solidFill>
                  <a:schemeClr val="bg1"/>
                </a:solidFill>
              </a:rPr>
              <a:t>vapotage</a:t>
            </a:r>
            <a:r>
              <a:rPr lang="fr-FR" dirty="0" smtClean="0">
                <a:solidFill>
                  <a:schemeClr val="bg1"/>
                </a:solidFill>
              </a:rPr>
              <a:t> ?</a:t>
            </a:r>
            <a:endParaRPr lang="fr-FR" dirty="0">
              <a:solidFill>
                <a:schemeClr val="bg1"/>
              </a:solidFill>
            </a:endParaRPr>
          </a:p>
          <a:p>
            <a:r>
              <a:rPr lang="fr-FR" dirty="0" smtClean="0">
                <a:solidFill>
                  <a:schemeClr val="bg1"/>
                </a:solidFill>
              </a:rPr>
              <a:t>Risques </a:t>
            </a:r>
            <a:r>
              <a:rPr lang="fr-FR" dirty="0">
                <a:solidFill>
                  <a:schemeClr val="bg1"/>
                </a:solidFill>
              </a:rPr>
              <a:t>et </a:t>
            </a:r>
            <a:r>
              <a:rPr lang="fr-FR" dirty="0" smtClean="0">
                <a:solidFill>
                  <a:schemeClr val="bg1"/>
                </a:solidFill>
              </a:rPr>
              <a:t>inquiétudes</a:t>
            </a:r>
            <a:endParaRPr lang="fr-FR" dirty="0">
              <a:solidFill>
                <a:schemeClr val="bg1"/>
              </a:solidFill>
            </a:endParaRPr>
          </a:p>
          <a:p>
            <a:r>
              <a:rPr lang="fr-FR" dirty="0" smtClean="0">
                <a:solidFill>
                  <a:schemeClr val="bg1"/>
                </a:solidFill>
              </a:rPr>
              <a:t>Teneur </a:t>
            </a:r>
            <a:r>
              <a:rPr lang="fr-FR" dirty="0">
                <a:solidFill>
                  <a:schemeClr val="bg1"/>
                </a:solidFill>
              </a:rPr>
              <a:t>en nicotine</a:t>
            </a:r>
          </a:p>
          <a:p>
            <a:r>
              <a:rPr lang="fr-FR" dirty="0" smtClean="0">
                <a:solidFill>
                  <a:schemeClr val="bg1"/>
                </a:solidFill>
              </a:rPr>
              <a:t>Aérosol vs. vapeur</a:t>
            </a:r>
            <a:endParaRPr lang="fr-FR" dirty="0">
              <a:solidFill>
                <a:schemeClr val="bg1"/>
              </a:solidFill>
            </a:endParaRPr>
          </a:p>
          <a:p>
            <a:r>
              <a:rPr lang="fr-FR" dirty="0" smtClean="0">
                <a:solidFill>
                  <a:schemeClr val="bg1"/>
                </a:solidFill>
              </a:rPr>
              <a:t>Lois </a:t>
            </a:r>
            <a:r>
              <a:rPr lang="fr-FR" dirty="0">
                <a:solidFill>
                  <a:schemeClr val="bg1"/>
                </a:solidFill>
              </a:rPr>
              <a:t>et règles</a:t>
            </a:r>
          </a:p>
        </p:txBody>
      </p:sp>
      <p:sp>
        <p:nvSpPr>
          <p:cNvPr id="6" name="Title 1"/>
          <p:cNvSpPr txBox="1">
            <a:spLocks/>
          </p:cNvSpPr>
          <p:nvPr/>
        </p:nvSpPr>
        <p:spPr>
          <a:xfrm>
            <a:off x="27364" y="93522"/>
            <a:ext cx="48673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dirty="0" smtClean="0">
                <a:effectLst>
                  <a:outerShdw blurRad="38100" dist="38100" dir="2700000" algn="tl">
                    <a:srgbClr val="000000">
                      <a:alpha val="43137"/>
                    </a:srgbClr>
                  </a:outerShdw>
                </a:effectLst>
              </a:rPr>
              <a:t>AU PROGRAMME</a:t>
            </a:r>
            <a:endParaRPr lang="en-CA" dirty="0">
              <a:effectLst>
                <a:outerShdw blurRad="38100" dist="38100" dir="2700000" algn="tl">
                  <a:srgbClr val="000000">
                    <a:alpha val="43137"/>
                  </a:srgbClr>
                </a:outerShdw>
              </a:effectLst>
            </a:endParaRPr>
          </a:p>
        </p:txBody>
      </p:sp>
      <p:sp>
        <p:nvSpPr>
          <p:cNvPr id="7" name="TextBox 6"/>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41470048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2850">
            <a:off x="6745873" y="867167"/>
            <a:ext cx="4539582" cy="4774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camels times squ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38051">
            <a:off x="753716" y="1360705"/>
            <a:ext cx="5372260" cy="4029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1065223" y="5704924"/>
            <a:ext cx="4444009"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cigarette </a:t>
            </a:r>
          </a:p>
        </p:txBody>
      </p:sp>
      <p:sp>
        <p:nvSpPr>
          <p:cNvPr id="14" name="TextBox 13"/>
          <p:cNvSpPr txBox="1"/>
          <p:nvPr/>
        </p:nvSpPr>
        <p:spPr>
          <a:xfrm>
            <a:off x="6898315" y="5704924"/>
            <a:ext cx="4228459" cy="646331"/>
          </a:xfrm>
          <a:prstGeom prst="rect">
            <a:avLst/>
          </a:prstGeom>
          <a:noFill/>
        </p:spPr>
        <p:txBody>
          <a:bodyPr wrap="square" rtlCol="0">
            <a:spAutoFit/>
          </a:bodyPr>
          <a:lstStyle/>
          <a:p>
            <a:pPr algn="ctr"/>
            <a:r>
              <a:rPr lang="en-CA" sz="3600" dirty="0" err="1">
                <a:solidFill>
                  <a:srgbClr val="000000"/>
                </a:solidFill>
              </a:rPr>
              <a:t>Annonce</a:t>
            </a:r>
            <a:r>
              <a:rPr lang="en-CA" sz="3600" dirty="0">
                <a:solidFill>
                  <a:srgbClr val="000000"/>
                </a:solidFill>
              </a:rPr>
              <a:t> de </a:t>
            </a:r>
            <a:r>
              <a:rPr lang="en-CA" sz="3600" dirty="0" err="1">
                <a:solidFill>
                  <a:srgbClr val="000000"/>
                </a:solidFill>
              </a:rPr>
              <a:t>vapotage</a:t>
            </a:r>
            <a:endParaRPr lang="en-CA" sz="3600" dirty="0">
              <a:solidFill>
                <a:srgbClr val="000000"/>
              </a:solidFill>
            </a:endParaRPr>
          </a:p>
        </p:txBody>
      </p:sp>
      <p:sp>
        <p:nvSpPr>
          <p:cNvPr id="15" name="TextBox 14"/>
          <p:cNvSpPr txBox="1"/>
          <p:nvPr/>
        </p:nvSpPr>
        <p:spPr>
          <a:xfrm>
            <a:off x="5063868" y="5243259"/>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10" name="TextBox 9"/>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8812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style.rotation</p:attrName>
                                        </p:attrNameLst>
                                      </p:cBhvr>
                                      <p:tavLst>
                                        <p:tav tm="0">
                                          <p:val>
                                            <p:fltVal val="90"/>
                                          </p:val>
                                        </p:tav>
                                        <p:tav tm="100000">
                                          <p:val>
                                            <p:fltVal val="0"/>
                                          </p:val>
                                        </p:tav>
                                      </p:tavLst>
                                    </p:anim>
                                    <p:animEffect transition="in" filter="fade">
                                      <p:cBhvr>
                                        <p:cTn id="10" dur="1000"/>
                                        <p:tgtEl>
                                          <p:spTgt spid="1028"/>
                                        </p:tgtEl>
                                      </p:cBhvr>
                                    </p:animEffect>
                                  </p:childTnLst>
                                </p:cTn>
                              </p:par>
                              <p:par>
                                <p:cTn id="11" presetID="3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1000" fill="hold"/>
                                        <p:tgtEl>
                                          <p:spTgt spid="1026"/>
                                        </p:tgtEl>
                                        <p:attrNameLst>
                                          <p:attrName>ppt_w</p:attrName>
                                        </p:attrNameLst>
                                      </p:cBhvr>
                                      <p:tavLst>
                                        <p:tav tm="0">
                                          <p:val>
                                            <p:fltVal val="0"/>
                                          </p:val>
                                        </p:tav>
                                        <p:tav tm="100000">
                                          <p:val>
                                            <p:strVal val="#ppt_w"/>
                                          </p:val>
                                        </p:tav>
                                      </p:tavLst>
                                    </p:anim>
                                    <p:anim calcmode="lin" valueType="num">
                                      <p:cBhvr>
                                        <p:cTn id="14" dur="1000" fill="hold"/>
                                        <p:tgtEl>
                                          <p:spTgt spid="1026"/>
                                        </p:tgtEl>
                                        <p:attrNameLst>
                                          <p:attrName>ppt_h</p:attrName>
                                        </p:attrNameLst>
                                      </p:cBhvr>
                                      <p:tavLst>
                                        <p:tav tm="0">
                                          <p:val>
                                            <p:fltVal val="0"/>
                                          </p:val>
                                        </p:tav>
                                        <p:tav tm="100000">
                                          <p:val>
                                            <p:strVal val="#ppt_h"/>
                                          </p:val>
                                        </p:tav>
                                      </p:tavLst>
                                    </p:anim>
                                    <p:anim calcmode="lin" valueType="num">
                                      <p:cBhvr>
                                        <p:cTn id="15" dur="1000" fill="hold"/>
                                        <p:tgtEl>
                                          <p:spTgt spid="1026"/>
                                        </p:tgtEl>
                                        <p:attrNameLst>
                                          <p:attrName>style.rotation</p:attrName>
                                        </p:attrNameLst>
                                      </p:cBhvr>
                                      <p:tavLst>
                                        <p:tav tm="0">
                                          <p:val>
                                            <p:fltVal val="90"/>
                                          </p:val>
                                        </p:tav>
                                        <p:tav tm="100000">
                                          <p:val>
                                            <p:fltVal val="0"/>
                                          </p:val>
                                        </p:tav>
                                      </p:tavLst>
                                    </p:anim>
                                    <p:animEffect transition="in" filter="fade">
                                      <p:cBhvr>
                                        <p:cTn id="1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le of color penc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59729" y="523427"/>
            <a:ext cx="6975022" cy="2308324"/>
          </a:xfrm>
          <a:prstGeom prst="rect">
            <a:avLst/>
          </a:prstGeom>
          <a:noFill/>
        </p:spPr>
        <p:txBody>
          <a:bodyPr wrap="square" rtlCol="0" anchor="t">
            <a:spAutoFit/>
          </a:bodyPr>
          <a:lstStyle/>
          <a:p>
            <a:pPr algn="ctr"/>
            <a:r>
              <a:rPr lang="fr-FR" sz="4800" dirty="0"/>
              <a:t>Les jeunes développent facilement une accoutumance à la </a:t>
            </a:r>
            <a:r>
              <a:rPr lang="fr-FR" sz="4800" dirty="0" smtClean="0"/>
              <a:t>nicotine</a:t>
            </a:r>
            <a:endParaRPr lang="en-CA" sz="4800" dirty="0"/>
          </a:p>
        </p:txBody>
      </p:sp>
      <p:sp>
        <p:nvSpPr>
          <p:cNvPr id="7" name="Content Placeholder 2"/>
          <p:cNvSpPr>
            <a:spLocks noGrp="1"/>
          </p:cNvSpPr>
          <p:nvPr>
            <p:ph idx="1"/>
          </p:nvPr>
        </p:nvSpPr>
        <p:spPr>
          <a:xfrm>
            <a:off x="7053303" y="2462880"/>
            <a:ext cx="1442555" cy="1534886"/>
          </a:xfrm>
        </p:spPr>
        <p:txBody>
          <a:bodyPr>
            <a:noAutofit/>
          </a:bodyPr>
          <a:lstStyle/>
          <a:p>
            <a:pPr marL="0" indent="0">
              <a:buNone/>
            </a:pPr>
            <a:r>
              <a:rPr lang="en-CA" sz="16600">
                <a:solidFill>
                  <a:schemeClr val="accent4"/>
                </a:solidFill>
                <a:effectLst>
                  <a:outerShdw blurRad="38100" dist="38100" dir="2700000" algn="tl">
                    <a:srgbClr val="000000">
                      <a:alpha val="43137"/>
                    </a:srgbClr>
                  </a:outerShdw>
                </a:effectLst>
              </a:rPr>
              <a:t>1</a:t>
            </a:r>
          </a:p>
        </p:txBody>
      </p:sp>
      <p:pic>
        <p:nvPicPr>
          <p:cNvPr id="19" name="Picture 18"/>
          <p:cNvPicPr>
            <a:picLocks noChangeAspect="1"/>
          </p:cNvPicPr>
          <p:nvPr/>
        </p:nvPicPr>
        <p:blipFill>
          <a:blip r:embed="rId4"/>
          <a:stretch>
            <a:fillRect/>
          </a:stretch>
        </p:blipFill>
        <p:spPr>
          <a:xfrm>
            <a:off x="4215493" y="-4596"/>
            <a:ext cx="7119258" cy="528023"/>
          </a:xfrm>
          <a:prstGeom prst="rect">
            <a:avLst/>
          </a:prstGeom>
        </p:spPr>
      </p:pic>
      <p:sp>
        <p:nvSpPr>
          <p:cNvPr id="15" name="TextBox 14"/>
          <p:cNvSpPr txBox="1"/>
          <p:nvPr/>
        </p:nvSpPr>
        <p:spPr>
          <a:xfrm>
            <a:off x="4577445" y="-48568"/>
            <a:ext cx="6417126" cy="584775"/>
          </a:xfrm>
          <a:prstGeom prst="rect">
            <a:avLst/>
          </a:prstGeom>
          <a:noFill/>
        </p:spPr>
        <p:txBody>
          <a:bodyPr wrap="square" rtlCol="0">
            <a:spAutoFit/>
          </a:bodyPr>
          <a:lstStyle/>
          <a:p>
            <a:pPr algn="ctr"/>
            <a:r>
              <a:rPr lang="en-CA" sz="3200" dirty="0" err="1">
                <a:solidFill>
                  <a:schemeClr val="bg1"/>
                </a:solidFill>
              </a:rPr>
              <a:t>Vrai</a:t>
            </a:r>
            <a:r>
              <a:rPr lang="en-CA" sz="3200" dirty="0">
                <a:solidFill>
                  <a:schemeClr val="bg1"/>
                </a:solidFill>
              </a:rPr>
              <a:t> </a:t>
            </a:r>
            <a:r>
              <a:rPr lang="en-CA" sz="3200" dirty="0" err="1">
                <a:solidFill>
                  <a:schemeClr val="bg1"/>
                </a:solidFill>
              </a:rPr>
              <a:t>ou</a:t>
            </a:r>
            <a:r>
              <a:rPr lang="en-CA" sz="3200" dirty="0">
                <a:solidFill>
                  <a:schemeClr val="bg1"/>
                </a:solidFill>
              </a:rPr>
              <a:t> </a:t>
            </a:r>
            <a:r>
              <a:rPr lang="en-CA" sz="3200" dirty="0" smtClean="0">
                <a:solidFill>
                  <a:schemeClr val="bg1"/>
                </a:solidFill>
              </a:rPr>
              <a:t>faux </a:t>
            </a:r>
            <a:endParaRPr lang="en-CA" sz="3200" dirty="0">
              <a:solidFill>
                <a:schemeClr val="bg1"/>
              </a:solidFill>
            </a:endParaRPr>
          </a:p>
        </p:txBody>
      </p:sp>
      <p:sp>
        <p:nvSpPr>
          <p:cNvPr id="10" name="TextBox 9"/>
          <p:cNvSpPr txBox="1"/>
          <p:nvPr/>
        </p:nvSpPr>
        <p:spPr>
          <a:xfrm rot="21595132">
            <a:off x="4182709" y="2637050"/>
            <a:ext cx="7119257" cy="1862048"/>
          </a:xfrm>
          <a:prstGeom prst="rect">
            <a:avLst/>
          </a:prstGeom>
          <a:noFill/>
        </p:spPr>
        <p:txBody>
          <a:bodyPr wrap="square" rtlCol="0">
            <a:spAutoFit/>
          </a:bodyPr>
          <a:lstStyle/>
          <a:p>
            <a:pPr algn="ctr"/>
            <a:r>
              <a:rPr lang="en-CA" sz="11500">
                <a:solidFill>
                  <a:srgbClr val="00B050"/>
                </a:solidFill>
                <a:effectLst>
                  <a:outerShdw blurRad="38100" dist="38100" dir="2700000" algn="tl">
                    <a:srgbClr val="000000">
                      <a:alpha val="43137"/>
                    </a:srgbClr>
                  </a:outerShdw>
                </a:effectLst>
              </a:rPr>
              <a:t>VRAI</a:t>
            </a:r>
          </a:p>
        </p:txBody>
      </p:sp>
      <p:sp>
        <p:nvSpPr>
          <p:cNvPr id="11" name="Content Placeholder 2"/>
          <p:cNvSpPr txBox="1">
            <a:spLocks/>
          </p:cNvSpPr>
          <p:nvPr/>
        </p:nvSpPr>
        <p:spPr>
          <a:xfrm>
            <a:off x="7021061" y="2485967"/>
            <a:ext cx="1442555" cy="1534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6600">
                <a:solidFill>
                  <a:srgbClr val="00B0F0"/>
                </a:solidFill>
                <a:effectLst>
                  <a:outerShdw blurRad="38100" dist="38100" dir="2700000" algn="tl">
                    <a:srgbClr val="000000">
                      <a:alpha val="43137"/>
                    </a:srgbClr>
                  </a:outerShdw>
                </a:effectLst>
              </a:rPr>
              <a:t>2</a:t>
            </a:r>
          </a:p>
        </p:txBody>
      </p:sp>
      <p:sp>
        <p:nvSpPr>
          <p:cNvPr id="12" name="Content Placeholder 2"/>
          <p:cNvSpPr txBox="1">
            <a:spLocks/>
          </p:cNvSpPr>
          <p:nvPr/>
        </p:nvSpPr>
        <p:spPr>
          <a:xfrm>
            <a:off x="7064730" y="2509054"/>
            <a:ext cx="1442555" cy="1534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6600">
                <a:solidFill>
                  <a:srgbClr val="FF37E2"/>
                </a:solidFill>
                <a:effectLst>
                  <a:outerShdw blurRad="38100" dist="38100" dir="2700000" algn="tl">
                    <a:srgbClr val="000000">
                      <a:alpha val="43137"/>
                    </a:srgbClr>
                  </a:outerShdw>
                </a:effectLst>
              </a:rPr>
              <a:t>3</a:t>
            </a:r>
          </a:p>
        </p:txBody>
      </p:sp>
      <p:sp>
        <p:nvSpPr>
          <p:cNvPr id="14" name="Rectangle 13"/>
          <p:cNvSpPr/>
          <p:nvPr/>
        </p:nvSpPr>
        <p:spPr>
          <a:xfrm rot="21423593">
            <a:off x="7212718" y="5719695"/>
            <a:ext cx="4467001" cy="58789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rot="21423593">
            <a:off x="3271135" y="4519306"/>
            <a:ext cx="8536528" cy="1938992"/>
          </a:xfrm>
          <a:prstGeom prst="rect">
            <a:avLst/>
          </a:prstGeom>
          <a:noFill/>
        </p:spPr>
        <p:txBody>
          <a:bodyPr wrap="square" rtlCol="0">
            <a:spAutoFit/>
          </a:bodyPr>
          <a:lstStyle/>
          <a:p>
            <a:pPr algn="ctr"/>
            <a:r>
              <a:rPr lang="fr-CA" sz="4000" dirty="0"/>
              <a:t>Les jeunes </a:t>
            </a:r>
            <a:r>
              <a:rPr lang="fr-FR" sz="4000" dirty="0"/>
              <a:t>développent plus facilement une accoutumance à la nicotine que les adultes</a:t>
            </a:r>
            <a:r>
              <a:rPr lang="fr-FR" sz="4000" dirty="0" smtClean="0"/>
              <a:t>… </a:t>
            </a:r>
            <a:r>
              <a:rPr lang="fr-FR" sz="4000" dirty="0"/>
              <a:t>même à </a:t>
            </a:r>
            <a:r>
              <a:rPr lang="fr-FR" sz="4000" dirty="0">
                <a:solidFill>
                  <a:schemeClr val="bg1"/>
                </a:solidFill>
              </a:rPr>
              <a:t>de plus faibles </a:t>
            </a:r>
            <a:r>
              <a:rPr lang="fr-FR" sz="4000" dirty="0" smtClean="0">
                <a:solidFill>
                  <a:schemeClr val="bg1"/>
                </a:solidFill>
              </a:rPr>
              <a:t>doses. </a:t>
            </a:r>
            <a:endParaRPr lang="fr-CA" sz="4000" dirty="0">
              <a:solidFill>
                <a:schemeClr val="bg1"/>
              </a:solidFill>
            </a:endParaRPr>
          </a:p>
        </p:txBody>
      </p:sp>
      <p:sp>
        <p:nvSpPr>
          <p:cNvPr id="17" name="TextBox 16"/>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solidFill>
              </a:rPr>
              <a:t>Photo from Unsplash.com</a:t>
            </a:r>
          </a:p>
        </p:txBody>
      </p:sp>
    </p:spTree>
    <p:extLst>
      <p:ext uri="{BB962C8B-B14F-4D97-AF65-F5344CB8AC3E}">
        <p14:creationId xmlns:p14="http://schemas.microsoft.com/office/powerpoint/2010/main" val="320859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2500"/>
                            </p:stCondLst>
                            <p:childTnLst>
                              <p:par>
                                <p:cTn id="17" presetID="10" presetClass="exit" presetSubtype="0" fill="hold" grpId="1" nodeType="after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childTnLst>
                                </p:cTn>
                              </p:par>
                            </p:childTnLst>
                          </p:cTn>
                        </p:par>
                        <p:par>
                          <p:cTn id="24" fill="hold">
                            <p:stCondLst>
                              <p:cond delay="4000"/>
                            </p:stCondLst>
                            <p:childTnLst>
                              <p:par>
                                <p:cTn id="25" presetID="10" presetClass="exit" presetSubtype="0" fill="hold" grpId="1" nodeType="afterEffect">
                                  <p:stCondLst>
                                    <p:cond delay="0"/>
                                  </p:stCondLst>
                                  <p:childTnLst>
                                    <p:animEffect transition="out" filter="fade">
                                      <p:cBhvr>
                                        <p:cTn id="26" dur="500"/>
                                        <p:tgtEl>
                                          <p:spTgt spid="7">
                                            <p:txEl>
                                              <p:pRg st="0" end="0"/>
                                            </p:txEl>
                                          </p:spTgt>
                                        </p:tgtEl>
                                      </p:cBhvr>
                                    </p:animEffect>
                                    <p:set>
                                      <p:cBhvr>
                                        <p:cTn id="27" dur="1" fill="hold">
                                          <p:stCondLst>
                                            <p:cond delay="499"/>
                                          </p:stCondLst>
                                        </p:cTn>
                                        <p:tgtEl>
                                          <p:spTgt spid="7">
                                            <p:txEl>
                                              <p:pRg st="0" end="0"/>
                                            </p:txEl>
                                          </p:spTgt>
                                        </p:tgtEl>
                                        <p:attrNameLst>
                                          <p:attrName>style.visibility</p:attrName>
                                        </p:attrNameLst>
                                      </p:cBhvr>
                                      <p:to>
                                        <p:strVal val="hidden"/>
                                      </p:to>
                                    </p:set>
                                  </p:childTnLst>
                                </p:cTn>
                              </p:par>
                            </p:childTnLst>
                          </p:cTn>
                        </p:par>
                        <p:par>
                          <p:cTn id="28" fill="hold">
                            <p:stCondLst>
                              <p:cond delay="4500"/>
                            </p:stCondLst>
                            <p:childTnLst>
                              <p:par>
                                <p:cTn id="29" presetID="31"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par>
                          <p:cTn id="35" fill="hold">
                            <p:stCondLst>
                              <p:cond delay="5500"/>
                            </p:stCondLst>
                            <p:childTnLst>
                              <p:par>
                                <p:cTn id="36" presetID="53" presetClass="entr" presetSubtype="16"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fltVal val="0"/>
                                          </p:val>
                                        </p:tav>
                                        <p:tav tm="100000">
                                          <p:val>
                                            <p:strVal val="#ppt_w"/>
                                          </p:val>
                                        </p:tav>
                                      </p:tavLst>
                                    </p:anim>
                                    <p:anim calcmode="lin" valueType="num">
                                      <p:cBhvr>
                                        <p:cTn id="39" dur="1000" fill="hold"/>
                                        <p:tgtEl>
                                          <p:spTgt spid="13"/>
                                        </p:tgtEl>
                                        <p:attrNameLst>
                                          <p:attrName>ppt_h</p:attrName>
                                        </p:attrNameLst>
                                      </p:cBhvr>
                                      <p:tavLst>
                                        <p:tav tm="0">
                                          <p:val>
                                            <p:fltVal val="0"/>
                                          </p:val>
                                        </p:tav>
                                        <p:tav tm="100000">
                                          <p:val>
                                            <p:strVal val="#ppt_h"/>
                                          </p:val>
                                        </p:tav>
                                      </p:tavLst>
                                    </p:anim>
                                    <p:animEffect transition="in" filter="fade">
                                      <p:cBhvr>
                                        <p:cTn id="40" dur="10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Effect transition="in" filter="fade">
                                      <p:cBhvr>
                                        <p:cTn id="4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p"/>
      <p:bldP spid="10" grpId="0"/>
      <p:bldP spid="11" grpId="0"/>
      <p:bldP spid="11" grpId="1"/>
      <p:bldP spid="12" grpId="0"/>
      <p:bldP spid="12" grpId="1"/>
      <p:bldP spid="14"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5907"/>
          <a:stretch/>
        </p:blipFill>
        <p:spPr>
          <a:xfrm>
            <a:off x="0" y="0"/>
            <a:ext cx="12192000" cy="6857999"/>
          </a:xfrm>
          <a:prstGeom prst="rect">
            <a:avLst/>
          </a:prstGeom>
        </p:spPr>
      </p:pic>
      <p:sp>
        <p:nvSpPr>
          <p:cNvPr id="3" name="TextBox 2"/>
          <p:cNvSpPr txBox="1"/>
          <p:nvPr/>
        </p:nvSpPr>
        <p:spPr>
          <a:xfrm rot="21043048">
            <a:off x="1901278" y="4466227"/>
            <a:ext cx="5771437" cy="1938992"/>
          </a:xfrm>
          <a:prstGeom prst="rect">
            <a:avLst/>
          </a:prstGeom>
          <a:noFill/>
        </p:spPr>
        <p:txBody>
          <a:bodyPr wrap="square" rtlCol="0">
            <a:spAutoFit/>
          </a:bodyPr>
          <a:lstStyle/>
          <a:p>
            <a:r>
              <a:rPr lang="fr-FR" sz="4000" dirty="0">
                <a:solidFill>
                  <a:schemeClr val="tx1">
                    <a:lumMod val="75000"/>
                    <a:lumOff val="25000"/>
                  </a:schemeClr>
                </a:solidFill>
                <a:latin typeface="Comic Sans MS" panose="030F0702030302020204" pitchFamily="66" charset="0"/>
              </a:rPr>
              <a:t>Les liquides à </a:t>
            </a:r>
            <a:r>
              <a:rPr lang="fr-FR" sz="4000" dirty="0" err="1" smtClean="0">
                <a:solidFill>
                  <a:schemeClr val="tx1">
                    <a:lumMod val="75000"/>
                    <a:lumOff val="25000"/>
                  </a:schemeClr>
                </a:solidFill>
                <a:latin typeface="Comic Sans MS" panose="030F0702030302020204" pitchFamily="66" charset="0"/>
              </a:rPr>
              <a:t>vapoter</a:t>
            </a:r>
            <a:r>
              <a:rPr lang="fr-FR" sz="4000" dirty="0" smtClean="0">
                <a:solidFill>
                  <a:schemeClr val="tx1">
                    <a:lumMod val="75000"/>
                    <a:lumOff val="25000"/>
                  </a:schemeClr>
                </a:solidFill>
                <a:latin typeface="Comic Sans MS" panose="030F0702030302020204" pitchFamily="66" charset="0"/>
              </a:rPr>
              <a:t> / </a:t>
            </a:r>
            <a:r>
              <a:rPr lang="fr-FR" sz="4000" dirty="0" err="1" smtClean="0">
                <a:solidFill>
                  <a:schemeClr val="tx1">
                    <a:lumMod val="75000"/>
                    <a:lumOff val="25000"/>
                  </a:schemeClr>
                </a:solidFill>
                <a:latin typeface="Comic Sans MS" panose="030F0702030302020204" pitchFamily="66" charset="0"/>
              </a:rPr>
              <a:t>pods</a:t>
            </a:r>
            <a:r>
              <a:rPr lang="fr-FR" sz="4000" dirty="0" smtClean="0">
                <a:solidFill>
                  <a:schemeClr val="tx1">
                    <a:lumMod val="75000"/>
                    <a:lumOff val="25000"/>
                  </a:schemeClr>
                </a:solidFill>
                <a:latin typeface="Comic Sans MS" panose="030F0702030302020204" pitchFamily="66" charset="0"/>
              </a:rPr>
              <a:t> </a:t>
            </a:r>
            <a:r>
              <a:rPr lang="fr-FR" sz="4000" dirty="0">
                <a:solidFill>
                  <a:schemeClr val="tx1">
                    <a:lumMod val="75000"/>
                    <a:lumOff val="25000"/>
                  </a:schemeClr>
                </a:solidFill>
                <a:latin typeface="Comic Sans MS" panose="030F0702030302020204" pitchFamily="66" charset="0"/>
              </a:rPr>
              <a:t>contiennent-ils de la </a:t>
            </a:r>
            <a:r>
              <a:rPr lang="fr-FR" sz="4000" dirty="0" smtClean="0">
                <a:solidFill>
                  <a:schemeClr val="tx1">
                    <a:lumMod val="75000"/>
                    <a:lumOff val="25000"/>
                  </a:schemeClr>
                </a:solidFill>
                <a:latin typeface="Comic Sans MS" panose="030F0702030302020204" pitchFamily="66" charset="0"/>
              </a:rPr>
              <a:t>nicotine ?</a:t>
            </a:r>
            <a:endParaRPr lang="en-CA" sz="4000" dirty="0">
              <a:solidFill>
                <a:schemeClr val="tx1">
                  <a:lumMod val="75000"/>
                  <a:lumOff val="25000"/>
                </a:schemeClr>
              </a:solidFill>
              <a:latin typeface="Comic Sans MS" panose="030F0702030302020204" pitchFamily="66" charset="0"/>
            </a:endParaRPr>
          </a:p>
        </p:txBody>
      </p:sp>
      <p:pic>
        <p:nvPicPr>
          <p:cNvPr id="4098" name="Picture 2" descr="Image result for e-juice icon"/>
          <p:cNvPicPr>
            <a:picLocks noChangeAspect="1" noChangeArrowheads="1"/>
          </p:cNvPicPr>
          <p:nvPr/>
        </p:nvPicPr>
        <p:blipFill>
          <a:blip r:embed="rId4">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rot="21040034">
            <a:off x="3588401" y="3426665"/>
            <a:ext cx="1221638" cy="12216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65224" y="1383709"/>
            <a:ext cx="10061551" cy="1446578"/>
          </a:xfrm>
          <a:prstGeom prst="rect">
            <a:avLst/>
          </a:prstGeom>
          <a:solidFill>
            <a:schemeClr val="accent4">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275346" y="1691499"/>
            <a:ext cx="9641305" cy="830997"/>
          </a:xfrm>
          <a:prstGeom prst="rect">
            <a:avLst/>
          </a:prstGeom>
          <a:noFill/>
        </p:spPr>
        <p:txBody>
          <a:bodyPr wrap="square" rtlCol="0">
            <a:spAutoFit/>
          </a:bodyPr>
          <a:lstStyle/>
          <a:p>
            <a:pPr algn="ctr"/>
            <a:r>
              <a:rPr lang="fr-FR" sz="4800" dirty="0">
                <a:solidFill>
                  <a:srgbClr val="000000"/>
                </a:solidFill>
              </a:rPr>
              <a:t>La plupart contiennent de la </a:t>
            </a:r>
            <a:r>
              <a:rPr lang="fr-FR" sz="4800" dirty="0" smtClean="0">
                <a:solidFill>
                  <a:srgbClr val="000000"/>
                </a:solidFill>
              </a:rPr>
              <a:t>nicotine !</a:t>
            </a:r>
            <a:endParaRPr lang="en-CA" sz="4800" dirty="0">
              <a:solidFill>
                <a:srgbClr val="000000"/>
              </a:solidFill>
            </a:endParaRPr>
          </a:p>
        </p:txBody>
      </p:sp>
    </p:spTree>
    <p:extLst>
      <p:ext uri="{BB962C8B-B14F-4D97-AF65-F5344CB8AC3E}">
        <p14:creationId xmlns:p14="http://schemas.microsoft.com/office/powerpoint/2010/main" val="38246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3" presetClass="emph" presetSubtype="2" fill="hold" nodeType="withEffect">
                                  <p:stCondLst>
                                    <p:cond delay="0"/>
                                  </p:stCondLst>
                                  <p:childTnLst>
                                    <p:animClr clrSpc="rgb" dir="cw">
                                      <p:cBhvr override="childStyle">
                                        <p:cTn id="12" dur="2000" fill="hold"/>
                                        <p:tgtEl>
                                          <p:spTgt spid="3">
                                            <p:txEl>
                                              <p:pRg st="0" end="0"/>
                                            </p:txEl>
                                          </p:spTgt>
                                        </p:tgtEl>
                                        <p:attrNameLst>
                                          <p:attrName>style.color</p:attrName>
                                        </p:attrNameLst>
                                      </p:cBhvr>
                                      <p:to>
                                        <a:srgbClr val="C1BFB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p:cNvSpPr/>
          <p:nvPr/>
        </p:nvSpPr>
        <p:spPr>
          <a:xfrm rot="10800000">
            <a:off x="34270" y="0"/>
            <a:ext cx="12192000" cy="6858000"/>
          </a:xfrm>
          <a:prstGeom prst="rtTriangl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ight Triangle 2"/>
          <p:cNvSpPr/>
          <p:nvPr/>
        </p:nvSpPr>
        <p:spPr>
          <a:xfrm>
            <a:off x="0" y="0"/>
            <a:ext cx="12192000" cy="6858000"/>
          </a:xfrm>
          <a:prstGeom prst="rtTriangle">
            <a:avLst/>
          </a:prstGeom>
          <a:solidFill>
            <a:srgbClr val="2A77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867" y="567301"/>
            <a:ext cx="9136155" cy="60755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78357" y="2528047"/>
            <a:ext cx="10448867" cy="187044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1212626" y="2832329"/>
            <a:ext cx="10448868" cy="1261884"/>
          </a:xfrm>
          <a:prstGeom prst="rect">
            <a:avLst/>
          </a:prstGeom>
          <a:noFill/>
        </p:spPr>
        <p:txBody>
          <a:bodyPr wrap="square" lIns="91440" tIns="45720" rIns="91440" bIns="45720">
            <a:spAutoFit/>
          </a:bodyPr>
          <a:lstStyle/>
          <a:p>
            <a:pPr algn="ctr"/>
            <a:r>
              <a:rPr lang="fr-FR" sz="3800" dirty="0">
                <a:ln w="0"/>
                <a:effectLst>
                  <a:outerShdw blurRad="38100" dist="19050" dir="2700000" algn="tl" rotWithShape="0">
                    <a:schemeClr val="dk1">
                      <a:alpha val="40000"/>
                    </a:schemeClr>
                  </a:outerShdw>
                </a:effectLst>
              </a:rPr>
              <a:t>La nicotine des produits de </a:t>
            </a:r>
            <a:r>
              <a:rPr lang="fr-FR" sz="3800" dirty="0" err="1">
                <a:ln w="0"/>
                <a:effectLst>
                  <a:outerShdw blurRad="38100" dist="19050" dir="2700000" algn="tl" rotWithShape="0">
                    <a:schemeClr val="dk1">
                      <a:alpha val="40000"/>
                    </a:schemeClr>
                  </a:outerShdw>
                </a:effectLst>
              </a:rPr>
              <a:t>vapotage</a:t>
            </a:r>
            <a:r>
              <a:rPr lang="fr-FR" sz="3800" dirty="0">
                <a:ln w="0"/>
                <a:effectLst>
                  <a:outerShdw blurRad="38100" dist="19050" dir="2700000" algn="tl" rotWithShape="0">
                    <a:schemeClr val="dk1">
                      <a:alpha val="40000"/>
                    </a:schemeClr>
                  </a:outerShdw>
                </a:effectLst>
              </a:rPr>
              <a:t> peut modifier le développement du cerveau des adolescents.</a:t>
            </a:r>
            <a:endParaRPr lang="en-US" sz="3800" dirty="0" smtClean="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28204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3000" tmFilter="0, 0; .2, .5; .8, .5; 1, 0"/>
                                        <p:tgtEl>
                                          <p:spTgt spid="2052"/>
                                        </p:tgtEl>
                                      </p:cBhvr>
                                    </p:animEffect>
                                    <p:animScale>
                                      <p:cBhvr>
                                        <p:cTn id="7" dur="1500" autoRev="1" fill="hold"/>
                                        <p:tgtEl>
                                          <p:spTgt spid="20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Nicotine</a:t>
            </a:r>
            <a:endParaRPr lang="en-CA" dirty="0"/>
          </a:p>
        </p:txBody>
      </p:sp>
      <p:sp>
        <p:nvSpPr>
          <p:cNvPr id="3" name="Content Placeholder 2"/>
          <p:cNvSpPr>
            <a:spLocks noGrp="1"/>
          </p:cNvSpPr>
          <p:nvPr>
            <p:ph idx="1"/>
          </p:nvPr>
        </p:nvSpPr>
        <p:spPr/>
        <p:txBody>
          <a:bodyPr/>
          <a:lstStyle/>
          <a:p>
            <a:endParaRPr lang="en-CA"/>
          </a:p>
        </p:txBody>
      </p:sp>
      <p:pic>
        <p:nvPicPr>
          <p:cNvPr id="5" name="Picture 2" descr="Image result for cigarette pack"/>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56" y="216254"/>
            <a:ext cx="12155844" cy="66417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juul p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427" y="4190668"/>
            <a:ext cx="2524125" cy="25241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00065" y="2599765"/>
            <a:ext cx="10038850" cy="1667435"/>
          </a:xfrm>
          <a:prstGeom prst="rect">
            <a:avLst/>
          </a:prstGeom>
          <a:solidFill>
            <a:srgbClr val="F47D48">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1000065" y="2724023"/>
            <a:ext cx="10038850" cy="1323439"/>
          </a:xfrm>
          <a:prstGeom prst="rect">
            <a:avLst/>
          </a:prstGeom>
          <a:noFill/>
        </p:spPr>
        <p:txBody>
          <a:bodyPr wrap="square" lIns="91440" tIns="45720" rIns="91440" bIns="45720">
            <a:spAutoFit/>
          </a:bodyPr>
          <a:lstStyle/>
          <a:p>
            <a:pPr algn="ctr"/>
            <a:r>
              <a:rPr lang="fr-FR" sz="4000" dirty="0">
                <a:ln w="0"/>
                <a:solidFill>
                  <a:schemeClr val="bg1"/>
                </a:solidFill>
                <a:effectLst>
                  <a:outerShdw blurRad="38100" dist="19050" dir="2700000" algn="tl" rotWithShape="0">
                    <a:schemeClr val="dk1">
                      <a:alpha val="40000"/>
                    </a:schemeClr>
                  </a:outerShdw>
                </a:effectLst>
              </a:rPr>
              <a:t>Certains </a:t>
            </a:r>
            <a:r>
              <a:rPr lang="fr-FR" sz="4000" dirty="0" err="1">
                <a:ln w="0"/>
                <a:solidFill>
                  <a:schemeClr val="bg1"/>
                </a:solidFill>
                <a:effectLst>
                  <a:outerShdw blurRad="38100" dist="19050" dir="2700000" algn="tl" rotWithShape="0">
                    <a:schemeClr val="dk1">
                      <a:alpha val="40000"/>
                    </a:schemeClr>
                  </a:outerShdw>
                </a:effectLst>
              </a:rPr>
              <a:t>pods</a:t>
            </a:r>
            <a:r>
              <a:rPr lang="fr-FR" sz="4000" dirty="0">
                <a:ln w="0"/>
                <a:solidFill>
                  <a:schemeClr val="bg1"/>
                </a:solidFill>
                <a:effectLst>
                  <a:outerShdw blurRad="38100" dist="19050" dir="2700000" algn="tl" rotWithShape="0">
                    <a:schemeClr val="dk1">
                      <a:alpha val="40000"/>
                    </a:schemeClr>
                  </a:outerShdw>
                </a:effectLst>
              </a:rPr>
              <a:t>/liquides à </a:t>
            </a:r>
            <a:r>
              <a:rPr lang="fr-FR" sz="4000" dirty="0" err="1">
                <a:ln w="0"/>
                <a:solidFill>
                  <a:schemeClr val="bg1"/>
                </a:solidFill>
                <a:effectLst>
                  <a:outerShdw blurRad="38100" dist="19050" dir="2700000" algn="tl" rotWithShape="0">
                    <a:schemeClr val="dk1">
                      <a:alpha val="40000"/>
                    </a:schemeClr>
                  </a:outerShdw>
                </a:effectLst>
              </a:rPr>
              <a:t>vapoter</a:t>
            </a:r>
            <a:r>
              <a:rPr lang="fr-FR" sz="4000" dirty="0">
                <a:ln w="0"/>
                <a:solidFill>
                  <a:schemeClr val="bg1"/>
                </a:solidFill>
                <a:effectLst>
                  <a:outerShdw blurRad="38100" dist="19050" dir="2700000" algn="tl" rotWithShape="0">
                    <a:schemeClr val="dk1">
                      <a:alpha val="40000"/>
                    </a:schemeClr>
                  </a:outerShdw>
                </a:effectLst>
              </a:rPr>
              <a:t> contiennent plus de nicotine qu’un paquet de </a:t>
            </a:r>
            <a:r>
              <a:rPr lang="fr-FR" sz="4000" dirty="0" smtClean="0">
                <a:ln w="0"/>
                <a:solidFill>
                  <a:schemeClr val="bg1"/>
                </a:solidFill>
                <a:effectLst>
                  <a:outerShdw blurRad="38100" dist="19050" dir="2700000" algn="tl" rotWithShape="0">
                    <a:schemeClr val="dk1">
                      <a:alpha val="40000"/>
                    </a:schemeClr>
                  </a:outerShdw>
                </a:effectLst>
              </a:rPr>
              <a:t>cigarettes !</a:t>
            </a:r>
            <a:endParaRPr lang="en-US" sz="4000" dirty="0" smtClean="0">
              <a:ln w="0"/>
              <a:solidFill>
                <a:schemeClr val="bg1"/>
              </a:solidFill>
              <a:effectLst>
                <a:outerShdw blurRad="38100" dist="19050" dir="2700000" algn="tl" rotWithShape="0">
                  <a:schemeClr val="dk1">
                    <a:alpha val="40000"/>
                  </a:schemeClr>
                </a:outerShdw>
              </a:effectLst>
            </a:endParaRPr>
          </a:p>
        </p:txBody>
      </p:sp>
      <p:pic>
        <p:nvPicPr>
          <p:cNvPr id="9" name="Picture 8"/>
          <p:cNvPicPr>
            <a:picLocks noChangeAspect="1"/>
          </p:cNvPicPr>
          <p:nvPr/>
        </p:nvPicPr>
        <p:blipFill>
          <a:blip r:embed="rId5"/>
          <a:stretch>
            <a:fillRect/>
          </a:stretch>
        </p:blipFill>
        <p:spPr>
          <a:xfrm>
            <a:off x="0" y="216168"/>
            <a:ext cx="3176337" cy="517646"/>
          </a:xfrm>
          <a:prstGeom prst="rect">
            <a:avLst/>
          </a:prstGeom>
        </p:spPr>
      </p:pic>
      <p:sp>
        <p:nvSpPr>
          <p:cNvPr id="10" name="Title 1"/>
          <p:cNvSpPr txBox="1">
            <a:spLocks/>
          </p:cNvSpPr>
          <p:nvPr/>
        </p:nvSpPr>
        <p:spPr>
          <a:xfrm>
            <a:off x="0" y="-187791"/>
            <a:ext cx="31763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smtClean="0">
                <a:solidFill>
                  <a:schemeClr val="bg1"/>
                </a:solidFill>
              </a:rPr>
              <a:t>Nicotine</a:t>
            </a:r>
            <a:endParaRPr lang="en-CA" sz="4000" b="1" dirty="0">
              <a:solidFill>
                <a:schemeClr val="bg1"/>
              </a:solidFill>
            </a:endParaRPr>
          </a:p>
        </p:txBody>
      </p:sp>
    </p:spTree>
    <p:extLst>
      <p:ext uri="{BB962C8B-B14F-4D97-AF65-F5344CB8AC3E}">
        <p14:creationId xmlns:p14="http://schemas.microsoft.com/office/powerpoint/2010/main" val="13995909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5907"/>
          <a:stretch/>
        </p:blipFill>
        <p:spPr>
          <a:xfrm>
            <a:off x="0" y="0"/>
            <a:ext cx="12192000" cy="6857999"/>
          </a:xfrm>
          <a:prstGeom prst="rect">
            <a:avLst/>
          </a:prstGeom>
        </p:spPr>
      </p:pic>
      <p:sp>
        <p:nvSpPr>
          <p:cNvPr id="3" name="TextBox 2"/>
          <p:cNvSpPr txBox="1"/>
          <p:nvPr/>
        </p:nvSpPr>
        <p:spPr>
          <a:xfrm rot="21043048">
            <a:off x="2033423" y="4869537"/>
            <a:ext cx="5654569" cy="1569660"/>
          </a:xfrm>
          <a:prstGeom prst="rect">
            <a:avLst/>
          </a:prstGeom>
          <a:noFill/>
        </p:spPr>
        <p:txBody>
          <a:bodyPr wrap="square" rtlCol="0">
            <a:spAutoFit/>
          </a:bodyPr>
          <a:lstStyle/>
          <a:p>
            <a:r>
              <a:rPr lang="fr-FR" sz="4800" dirty="0">
                <a:solidFill>
                  <a:schemeClr val="tx1">
                    <a:lumMod val="75000"/>
                    <a:lumOff val="25000"/>
                  </a:schemeClr>
                </a:solidFill>
                <a:latin typeface="Comic Sans MS" panose="030F0702030302020204" pitchFamily="66" charset="0"/>
              </a:rPr>
              <a:t>La nicotine est-elle sans </a:t>
            </a:r>
            <a:r>
              <a:rPr lang="fr-FR" sz="4800" dirty="0" smtClean="0">
                <a:solidFill>
                  <a:schemeClr val="tx1">
                    <a:lumMod val="75000"/>
                    <a:lumOff val="25000"/>
                  </a:schemeClr>
                </a:solidFill>
                <a:latin typeface="Comic Sans MS" panose="030F0702030302020204" pitchFamily="66" charset="0"/>
              </a:rPr>
              <a:t>danger ?</a:t>
            </a:r>
            <a:endParaRPr lang="en-CA" sz="4800" dirty="0">
              <a:solidFill>
                <a:schemeClr val="tx1">
                  <a:lumMod val="75000"/>
                  <a:lumOff val="25000"/>
                </a:schemeClr>
              </a:solidFill>
              <a:latin typeface="Comic Sans MS" panose="030F0702030302020204" pitchFamily="66" charset="0"/>
            </a:endParaRPr>
          </a:p>
        </p:txBody>
      </p:sp>
      <p:sp>
        <p:nvSpPr>
          <p:cNvPr id="7" name="Rectangle 6"/>
          <p:cNvSpPr/>
          <p:nvPr/>
        </p:nvSpPr>
        <p:spPr>
          <a:xfrm>
            <a:off x="1065224" y="946484"/>
            <a:ext cx="10061551" cy="2389210"/>
          </a:xfrm>
          <a:prstGeom prst="rect">
            <a:avLst/>
          </a:prstGeom>
          <a:solidFill>
            <a:srgbClr val="0070C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443677" y="1263926"/>
            <a:ext cx="9304644" cy="1754326"/>
          </a:xfrm>
          <a:prstGeom prst="rect">
            <a:avLst/>
          </a:prstGeom>
          <a:noFill/>
        </p:spPr>
        <p:txBody>
          <a:bodyPr wrap="square" rtlCol="0">
            <a:spAutoFit/>
          </a:bodyPr>
          <a:lstStyle/>
          <a:p>
            <a:pPr algn="ctr"/>
            <a:r>
              <a:rPr lang="fr-FR" sz="5400" dirty="0">
                <a:solidFill>
                  <a:schemeClr val="bg1"/>
                </a:solidFill>
              </a:rPr>
              <a:t>Les liquides à </a:t>
            </a:r>
            <a:r>
              <a:rPr lang="fr-FR" sz="5400" dirty="0" err="1">
                <a:solidFill>
                  <a:schemeClr val="bg1"/>
                </a:solidFill>
              </a:rPr>
              <a:t>vapoter</a:t>
            </a:r>
            <a:r>
              <a:rPr lang="fr-FR" sz="5400" dirty="0">
                <a:solidFill>
                  <a:schemeClr val="bg1"/>
                </a:solidFill>
              </a:rPr>
              <a:t> contenant de la nicotine sont </a:t>
            </a:r>
            <a:r>
              <a:rPr lang="fr-FR" sz="5400" dirty="0" smtClean="0">
                <a:solidFill>
                  <a:schemeClr val="accent4"/>
                </a:solidFill>
              </a:rPr>
              <a:t>toxiques </a:t>
            </a:r>
            <a:r>
              <a:rPr lang="fr-FR" sz="5400" dirty="0" smtClean="0">
                <a:solidFill>
                  <a:schemeClr val="bg1"/>
                </a:solidFill>
              </a:rPr>
              <a:t>!</a:t>
            </a:r>
            <a:endParaRPr lang="en-CA" sz="5400" dirty="0">
              <a:solidFill>
                <a:schemeClr val="bg1"/>
              </a:solidFill>
            </a:endParaRPr>
          </a:p>
        </p:txBody>
      </p:sp>
      <p:pic>
        <p:nvPicPr>
          <p:cNvPr id="2" name="Picture 1"/>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extLst>
              <a:ext uri="{BEBA8EAE-BF5A-486C-A8C5-ECC9F3942E4B}">
                <a14:imgProps xmlns:a14="http://schemas.microsoft.com/office/drawing/2010/main">
                  <a14:imgLayer r:embed="rId5">
                    <a14:imgEffect>
                      <a14:artisticPencilSketch/>
                    </a14:imgEffect>
                  </a14:imgLayer>
                </a14:imgProps>
              </a:ext>
            </a:extLst>
          </a:blip>
          <a:stretch>
            <a:fillRect/>
          </a:stretch>
        </p:blipFill>
        <p:spPr>
          <a:xfrm rot="20943622">
            <a:off x="3803152" y="3596378"/>
            <a:ext cx="1019175" cy="1371600"/>
          </a:xfrm>
          <a:prstGeom prst="rect">
            <a:avLst/>
          </a:prstGeom>
        </p:spPr>
      </p:pic>
    </p:spTree>
    <p:extLst>
      <p:ext uri="{BB962C8B-B14F-4D97-AF65-F5344CB8AC3E}">
        <p14:creationId xmlns:p14="http://schemas.microsoft.com/office/powerpoint/2010/main" val="267640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3" presetClass="emph" presetSubtype="2" fill="hold" nodeType="withEffect">
                                  <p:stCondLst>
                                    <p:cond delay="0"/>
                                  </p:stCondLst>
                                  <p:childTnLst>
                                    <p:animClr clrSpc="rgb" dir="cw">
                                      <p:cBhvr override="childStyle">
                                        <p:cTn id="12" dur="2000" fill="hold"/>
                                        <p:tgtEl>
                                          <p:spTgt spid="3">
                                            <p:txEl>
                                              <p:pRg st="0" end="0"/>
                                            </p:txEl>
                                          </p:spTgt>
                                        </p:tgtEl>
                                        <p:attrNameLst>
                                          <p:attrName>style.color</p:attrName>
                                        </p:attrNameLst>
                                      </p:cBhvr>
                                      <p:to>
                                        <a:srgbClr val="C1BFBF"/>
                                      </p:to>
                                    </p:animClr>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52775" y="2376328"/>
            <a:ext cx="10038850" cy="1807535"/>
          </a:xfrm>
          <a:prstGeom prst="rect">
            <a:avLst/>
          </a:prstGeom>
          <a:solidFill>
            <a:schemeClr val="tx1">
              <a:lumMod val="75000"/>
              <a:lumOff val="25000"/>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030A0"/>
              </a:solidFill>
            </a:endParaRPr>
          </a:p>
        </p:txBody>
      </p:sp>
      <p:sp>
        <p:nvSpPr>
          <p:cNvPr id="7" name="Rectangle 6"/>
          <p:cNvSpPr/>
          <p:nvPr/>
        </p:nvSpPr>
        <p:spPr>
          <a:xfrm>
            <a:off x="1076575" y="2556820"/>
            <a:ext cx="10038850" cy="1446550"/>
          </a:xfrm>
          <a:prstGeom prst="rect">
            <a:avLst/>
          </a:prstGeom>
          <a:noFill/>
        </p:spPr>
        <p:txBody>
          <a:bodyPr wrap="square" lIns="91440" tIns="45720" rIns="91440" bIns="45720">
            <a:spAutoFit/>
          </a:bodyPr>
          <a:lstStyle/>
          <a:p>
            <a:pPr algn="ctr"/>
            <a:r>
              <a:rPr lang="fr-FR" sz="4400" dirty="0">
                <a:ln w="0"/>
                <a:solidFill>
                  <a:schemeClr val="bg1"/>
                </a:solidFill>
                <a:effectLst>
                  <a:outerShdw blurRad="38100" dist="19050" dir="2700000" algn="tl" rotWithShape="0">
                    <a:schemeClr val="dk1">
                      <a:alpha val="40000"/>
                    </a:schemeClr>
                  </a:outerShdw>
                </a:effectLst>
              </a:rPr>
              <a:t>Que savez-vous des vapeurs qui sont </a:t>
            </a:r>
            <a:r>
              <a:rPr lang="fr-FR" sz="4400" dirty="0" smtClean="0">
                <a:ln w="0"/>
                <a:solidFill>
                  <a:schemeClr val="bg1"/>
                </a:solidFill>
                <a:effectLst>
                  <a:outerShdw blurRad="38100" dist="19050" dir="2700000" algn="tl" rotWithShape="0">
                    <a:schemeClr val="dk1">
                      <a:alpha val="40000"/>
                    </a:schemeClr>
                  </a:outerShdw>
                </a:effectLst>
              </a:rPr>
              <a:t>dégagées ?</a:t>
            </a:r>
            <a:endParaRPr lang="en-US" sz="4400" dirty="0" smtClean="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00682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52775" y="2376328"/>
            <a:ext cx="10038850" cy="1807535"/>
          </a:xfrm>
          <a:prstGeom prst="rect">
            <a:avLst/>
          </a:prstGeom>
          <a:solidFill>
            <a:schemeClr val="tx1">
              <a:lumMod val="75000"/>
              <a:lumOff val="25000"/>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030A0"/>
              </a:solidFill>
            </a:endParaRPr>
          </a:p>
        </p:txBody>
      </p:sp>
      <p:sp>
        <p:nvSpPr>
          <p:cNvPr id="7" name="Rectangle 6"/>
          <p:cNvSpPr/>
          <p:nvPr/>
        </p:nvSpPr>
        <p:spPr>
          <a:xfrm>
            <a:off x="1152775" y="2608037"/>
            <a:ext cx="10021524" cy="738664"/>
          </a:xfrm>
          <a:prstGeom prst="rect">
            <a:avLst/>
          </a:prstGeom>
          <a:noFill/>
        </p:spPr>
        <p:txBody>
          <a:bodyPr wrap="square" lIns="91440" tIns="45720" rIns="91440" bIns="45720">
            <a:spAutoFit/>
          </a:bodyPr>
          <a:lstStyle/>
          <a:p>
            <a:pPr algn="ctr"/>
            <a:r>
              <a:rPr lang="fr-FR" sz="4200" dirty="0">
                <a:ln w="0"/>
                <a:solidFill>
                  <a:schemeClr val="bg1"/>
                </a:solidFill>
                <a:effectLst>
                  <a:outerShdw blurRad="38100" dist="19050" dir="2700000" algn="tl" rotWithShape="0">
                    <a:schemeClr val="dk1">
                      <a:alpha val="40000"/>
                    </a:schemeClr>
                  </a:outerShdw>
                </a:effectLst>
              </a:rPr>
              <a:t>Ce n’est pas de la vapeur d’eau inoffensive…</a:t>
            </a:r>
            <a:endParaRPr lang="en-US" sz="4200" dirty="0" smtClean="0">
              <a:ln w="0"/>
              <a:solidFill>
                <a:schemeClr val="bg1"/>
              </a:solidFill>
              <a:effectLst>
                <a:outerShdw blurRad="38100" dist="19050" dir="2700000" algn="tl" rotWithShape="0">
                  <a:schemeClr val="dk1">
                    <a:alpha val="40000"/>
                  </a:schemeClr>
                </a:outerShdw>
              </a:effectLst>
            </a:endParaRPr>
          </a:p>
        </p:txBody>
      </p:sp>
      <p:sp>
        <p:nvSpPr>
          <p:cNvPr id="8" name="Rectangle 7"/>
          <p:cNvSpPr/>
          <p:nvPr/>
        </p:nvSpPr>
        <p:spPr>
          <a:xfrm>
            <a:off x="1000064" y="3280095"/>
            <a:ext cx="10038850" cy="738664"/>
          </a:xfrm>
          <a:prstGeom prst="rect">
            <a:avLst/>
          </a:prstGeom>
          <a:noFill/>
        </p:spPr>
        <p:txBody>
          <a:bodyPr wrap="square" lIns="91440" tIns="45720" rIns="91440" bIns="45720">
            <a:spAutoFit/>
          </a:bodyPr>
          <a:lstStyle/>
          <a:p>
            <a:pPr algn="ctr"/>
            <a:r>
              <a:rPr lang="en-US" sz="4200" dirty="0" err="1">
                <a:ln w="0"/>
                <a:solidFill>
                  <a:srgbClr val="FFC000"/>
                </a:solidFill>
                <a:effectLst>
                  <a:outerShdw blurRad="38100" dist="19050" dir="2700000" algn="tl" rotWithShape="0">
                    <a:schemeClr val="dk1">
                      <a:alpha val="40000"/>
                    </a:schemeClr>
                  </a:outerShdw>
                </a:effectLst>
              </a:rPr>
              <a:t>C’est</a:t>
            </a:r>
            <a:r>
              <a:rPr lang="en-US" sz="4200" dirty="0">
                <a:ln w="0"/>
                <a:solidFill>
                  <a:srgbClr val="FFC000"/>
                </a:solidFill>
                <a:effectLst>
                  <a:outerShdw blurRad="38100" dist="19050" dir="2700000" algn="tl" rotWithShape="0">
                    <a:schemeClr val="dk1">
                      <a:alpha val="40000"/>
                    </a:schemeClr>
                  </a:outerShdw>
                </a:effectLst>
              </a:rPr>
              <a:t> un </a:t>
            </a:r>
            <a:r>
              <a:rPr lang="en-US" sz="4200" dirty="0" smtClean="0">
                <a:ln w="0"/>
                <a:solidFill>
                  <a:srgbClr val="FFC000"/>
                </a:solidFill>
                <a:effectLst>
                  <a:outerShdw blurRad="38100" dist="19050" dir="2700000" algn="tl" rotWithShape="0">
                    <a:schemeClr val="dk1">
                      <a:alpha val="40000"/>
                    </a:schemeClr>
                  </a:outerShdw>
                </a:effectLst>
              </a:rPr>
              <a:t>aerosol !</a:t>
            </a:r>
          </a:p>
        </p:txBody>
      </p:sp>
    </p:spTree>
    <p:extLst>
      <p:ext uri="{BB962C8B-B14F-4D97-AF65-F5344CB8AC3E}">
        <p14:creationId xmlns:p14="http://schemas.microsoft.com/office/powerpoint/2010/main" val="362700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WordArt 3"/>
          <p:cNvSpPr>
            <a:spLocks noChangeArrowheads="1" noChangeShapeType="1" noTextEdit="1"/>
          </p:cNvSpPr>
          <p:nvPr/>
        </p:nvSpPr>
        <p:spPr bwMode="auto">
          <a:xfrm>
            <a:off x="0" y="6322594"/>
            <a:ext cx="2277979" cy="53974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CA" sz="3600" b="1" kern="10" spc="-150" dirty="0" smtClean="0">
                <a:solidFill>
                  <a:schemeClr val="bg1">
                    <a:lumMod val="50000"/>
                  </a:schemeClr>
                </a:solidFill>
                <a:latin typeface="Arial Narrow" panose="020B0606020202030204" pitchFamily="34" charset="0"/>
              </a:rPr>
              <a:t>CADMIUM</a:t>
            </a:r>
            <a:endParaRPr lang="en-CA" sz="3600" b="1" kern="10" spc="-150" dirty="0">
              <a:ln>
                <a:noFill/>
              </a:ln>
              <a:solidFill>
                <a:schemeClr val="bg1">
                  <a:lumMod val="50000"/>
                </a:schemeClr>
              </a:solidFill>
              <a:effectLst/>
              <a:latin typeface="Arial Narrow" panose="020B0606020202030204" pitchFamily="34" charset="0"/>
            </a:endParaRPr>
          </a:p>
        </p:txBody>
      </p:sp>
      <p:sp>
        <p:nvSpPr>
          <p:cNvPr id="15" name="WordArt 3"/>
          <p:cNvSpPr>
            <a:spLocks noChangeArrowheads="1" noChangeShapeType="1" noTextEdit="1"/>
          </p:cNvSpPr>
          <p:nvPr/>
        </p:nvSpPr>
        <p:spPr bwMode="auto">
          <a:xfrm>
            <a:off x="4154905" y="6176212"/>
            <a:ext cx="4056331" cy="686132"/>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CA" sz="3600" b="1" kern="10" dirty="0" smtClean="0">
                <a:solidFill>
                  <a:schemeClr val="bg1">
                    <a:lumMod val="50000"/>
                  </a:schemeClr>
                </a:solidFill>
                <a:latin typeface="Arial Narrow" panose="020B0606020202030204" pitchFamily="34" charset="0"/>
              </a:rPr>
              <a:t>FORMALDÉHYDE</a:t>
            </a:r>
            <a:endParaRPr lang="en-CA" sz="3600" b="1" kern="10" dirty="0">
              <a:solidFill>
                <a:schemeClr val="bg1">
                  <a:lumMod val="50000"/>
                </a:schemeClr>
              </a:solidFill>
              <a:latin typeface="Arial Narrow" panose="020B0606020202030204" pitchFamily="34" charset="0"/>
            </a:endParaRPr>
          </a:p>
        </p:txBody>
      </p:sp>
      <p:sp>
        <p:nvSpPr>
          <p:cNvPr id="18" name="WordArt 3"/>
          <p:cNvSpPr>
            <a:spLocks noChangeArrowheads="1" noChangeShapeType="1" noTextEdit="1"/>
          </p:cNvSpPr>
          <p:nvPr/>
        </p:nvSpPr>
        <p:spPr bwMode="auto">
          <a:xfrm>
            <a:off x="9797658" y="6315979"/>
            <a:ext cx="2394342" cy="531967"/>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CA" sz="3600" b="1" kern="10" dirty="0" smtClean="0">
                <a:ln>
                  <a:noFill/>
                </a:ln>
                <a:solidFill>
                  <a:schemeClr val="bg1">
                    <a:lumMod val="50000"/>
                  </a:schemeClr>
                </a:solidFill>
                <a:effectLst/>
                <a:latin typeface="Arial Narrow" panose="020B0606020202030204" pitchFamily="34" charset="0"/>
              </a:rPr>
              <a:t>ARSENIC</a:t>
            </a:r>
            <a:endParaRPr lang="en-CA" sz="3600" b="1" kern="10" dirty="0">
              <a:ln>
                <a:noFill/>
              </a:ln>
              <a:solidFill>
                <a:schemeClr val="bg1">
                  <a:lumMod val="50000"/>
                </a:schemeClr>
              </a:solidFill>
              <a:effectLst/>
              <a:latin typeface="Arial Narrow" panose="020B0606020202030204" pitchFamily="34" charset="0"/>
            </a:endParaRPr>
          </a:p>
        </p:txBody>
      </p:sp>
      <p:sp>
        <p:nvSpPr>
          <p:cNvPr id="19" name="Rectangle 18"/>
          <p:cNvSpPr/>
          <p:nvPr/>
        </p:nvSpPr>
        <p:spPr>
          <a:xfrm>
            <a:off x="1152775" y="2376328"/>
            <a:ext cx="10038850" cy="1807535"/>
          </a:xfrm>
          <a:prstGeom prst="rect">
            <a:avLst/>
          </a:prstGeom>
          <a:solidFill>
            <a:schemeClr val="tx1">
              <a:lumMod val="75000"/>
              <a:lumOff val="25000"/>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030A0"/>
              </a:solidFill>
            </a:endParaRPr>
          </a:p>
        </p:txBody>
      </p:sp>
      <p:sp>
        <p:nvSpPr>
          <p:cNvPr id="8" name="Rectangle 7"/>
          <p:cNvSpPr/>
          <p:nvPr/>
        </p:nvSpPr>
        <p:spPr>
          <a:xfrm>
            <a:off x="1152775" y="2571839"/>
            <a:ext cx="10038850" cy="1446550"/>
          </a:xfrm>
          <a:prstGeom prst="rect">
            <a:avLst/>
          </a:prstGeom>
          <a:noFill/>
        </p:spPr>
        <p:txBody>
          <a:bodyPr wrap="square" lIns="91440" tIns="45720" rIns="91440" bIns="45720">
            <a:spAutoFit/>
          </a:bodyPr>
          <a:lstStyle/>
          <a:p>
            <a:pPr algn="ctr"/>
            <a:r>
              <a:rPr lang="fr-FR" sz="4400" dirty="0" smtClean="0">
                <a:ln w="0"/>
                <a:solidFill>
                  <a:schemeClr val="bg1"/>
                </a:solidFill>
                <a:effectLst>
                  <a:outerShdw blurRad="38100" dist="19050" dir="2700000" algn="tl" rotWithShape="0">
                    <a:schemeClr val="dk1">
                      <a:alpha val="40000"/>
                    </a:schemeClr>
                  </a:outerShdw>
                </a:effectLst>
              </a:rPr>
              <a:t>Alors, est-ce que vous savez ce que vous inhalez ? </a:t>
            </a:r>
            <a:r>
              <a:rPr lang="en-US" sz="4400" dirty="0" err="1">
                <a:ln w="0"/>
                <a:solidFill>
                  <a:schemeClr val="accent2"/>
                </a:solidFill>
                <a:effectLst>
                  <a:outerShdw blurRad="38100" dist="19050" dir="2700000" algn="tl" rotWithShape="0">
                    <a:schemeClr val="dk1">
                      <a:alpha val="40000"/>
                    </a:schemeClr>
                  </a:outerShdw>
                </a:effectLst>
              </a:rPr>
              <a:t>Personne</a:t>
            </a:r>
            <a:r>
              <a:rPr lang="en-US" sz="4400" dirty="0">
                <a:ln w="0"/>
                <a:solidFill>
                  <a:schemeClr val="accent2"/>
                </a:solidFill>
                <a:effectLst>
                  <a:outerShdw blurRad="38100" dist="19050" dir="2700000" algn="tl" rotWithShape="0">
                    <a:schemeClr val="dk1">
                      <a:alpha val="40000"/>
                    </a:schemeClr>
                  </a:outerShdw>
                </a:effectLst>
              </a:rPr>
              <a:t> ne le </a:t>
            </a:r>
            <a:r>
              <a:rPr lang="en-US" sz="4400" dirty="0" err="1">
                <a:ln w="0"/>
                <a:solidFill>
                  <a:schemeClr val="accent2"/>
                </a:solidFill>
                <a:effectLst>
                  <a:outerShdw blurRad="38100" dist="19050" dir="2700000" algn="tl" rotWithShape="0">
                    <a:schemeClr val="dk1">
                      <a:alpha val="40000"/>
                    </a:schemeClr>
                  </a:outerShdw>
                </a:effectLst>
              </a:rPr>
              <a:t>sait</a:t>
            </a:r>
            <a:r>
              <a:rPr lang="en-US" sz="4400" dirty="0" smtClean="0">
                <a:ln w="0"/>
                <a:solidFill>
                  <a:schemeClr val="accent2"/>
                </a:solidFill>
                <a:effectLst>
                  <a:outerShdw blurRad="38100" dist="19050" dir="2700000" algn="tl" rotWithShape="0">
                    <a:schemeClr val="dk1">
                      <a:alpha val="40000"/>
                    </a:schemeClr>
                  </a:outerShdw>
                </a:effectLst>
              </a:rPr>
              <a:t>.</a:t>
            </a:r>
            <a:endParaRPr lang="en-US" sz="4400" dirty="0">
              <a:ln w="0"/>
              <a:solidFill>
                <a:schemeClr val="accent2"/>
              </a:solidFill>
              <a:effectLst>
                <a:outerShdw blurRad="38100" dist="19050" dir="2700000" algn="tl" rotWithShape="0">
                  <a:schemeClr val="dk1">
                    <a:alpha val="40000"/>
                  </a:schemeClr>
                </a:outerShdw>
              </a:effectLst>
            </a:endParaRPr>
          </a:p>
        </p:txBody>
      </p:sp>
      <p:sp>
        <p:nvSpPr>
          <p:cNvPr id="11" name="WordArt 3"/>
          <p:cNvSpPr>
            <a:spLocks noChangeArrowheads="1" noChangeShapeType="1" noTextEdit="1"/>
          </p:cNvSpPr>
          <p:nvPr/>
        </p:nvSpPr>
        <p:spPr bwMode="auto">
          <a:xfrm>
            <a:off x="8391696" y="6322594"/>
            <a:ext cx="1255265" cy="53974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CA" sz="3600" b="1" kern="10" dirty="0" smtClean="0">
                <a:ln>
                  <a:noFill/>
                </a:ln>
                <a:solidFill>
                  <a:schemeClr val="bg1">
                    <a:lumMod val="85000"/>
                  </a:schemeClr>
                </a:solidFill>
                <a:effectLst/>
                <a:latin typeface="Arial Narrow" panose="020B0606020202030204" pitchFamily="34" charset="0"/>
              </a:rPr>
              <a:t>ZINC</a:t>
            </a:r>
            <a:endParaRPr lang="en-CA" sz="3600" b="1" kern="10" dirty="0">
              <a:ln>
                <a:noFill/>
              </a:ln>
              <a:solidFill>
                <a:schemeClr val="bg1">
                  <a:lumMod val="85000"/>
                </a:schemeClr>
              </a:solidFill>
              <a:effectLst/>
              <a:latin typeface="Arial Narrow" panose="020B0606020202030204" pitchFamily="34" charset="0"/>
            </a:endParaRPr>
          </a:p>
        </p:txBody>
      </p:sp>
      <p:sp>
        <p:nvSpPr>
          <p:cNvPr id="12" name="WordArt 3"/>
          <p:cNvSpPr>
            <a:spLocks noChangeArrowheads="1" noChangeShapeType="1" noTextEdit="1"/>
          </p:cNvSpPr>
          <p:nvPr/>
        </p:nvSpPr>
        <p:spPr bwMode="auto">
          <a:xfrm>
            <a:off x="2458439" y="6322594"/>
            <a:ext cx="1516005" cy="53974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CA" sz="3600" b="1" kern="10" dirty="0" smtClean="0">
                <a:solidFill>
                  <a:schemeClr val="bg1">
                    <a:lumMod val="85000"/>
                  </a:schemeClr>
                </a:solidFill>
                <a:latin typeface="Arial Narrow" panose="020B0606020202030204" pitchFamily="34" charset="0"/>
              </a:rPr>
              <a:t>PLOMB</a:t>
            </a:r>
            <a:endParaRPr lang="en-CA" sz="3600" b="1" kern="10" dirty="0">
              <a:ln>
                <a:noFill/>
              </a:ln>
              <a:solidFill>
                <a:schemeClr val="bg1">
                  <a:lumMod val="85000"/>
                </a:schemeClr>
              </a:solidFill>
              <a:effectLst/>
              <a:latin typeface="Arial Narrow" panose="020B0606020202030204" pitchFamily="34" charset="0"/>
            </a:endParaRPr>
          </a:p>
        </p:txBody>
      </p:sp>
    </p:spTree>
    <p:extLst>
      <p:ext uri="{BB962C8B-B14F-4D97-AF65-F5344CB8AC3E}">
        <p14:creationId xmlns:p14="http://schemas.microsoft.com/office/powerpoint/2010/main" val="1992373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le of color penc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59730" y="621399"/>
            <a:ext cx="6765470" cy="2800767"/>
          </a:xfrm>
          <a:prstGeom prst="rect">
            <a:avLst/>
          </a:prstGeom>
          <a:noFill/>
        </p:spPr>
        <p:txBody>
          <a:bodyPr wrap="square" rtlCol="0">
            <a:spAutoFit/>
          </a:bodyPr>
          <a:lstStyle/>
          <a:p>
            <a:pPr algn="ctr"/>
            <a:r>
              <a:rPr lang="fr-FR" sz="4400" dirty="0"/>
              <a:t>Il est légal pour les adultes d’acheter des </a:t>
            </a:r>
            <a:r>
              <a:rPr lang="fr-FR" sz="4400" dirty="0" err="1"/>
              <a:t>vapoteuses</a:t>
            </a:r>
            <a:r>
              <a:rPr lang="fr-FR" sz="4400" dirty="0"/>
              <a:t> et de les remettre à des enfants et des jeunes. </a:t>
            </a:r>
            <a:endParaRPr lang="en-CA" sz="4400" dirty="0"/>
          </a:p>
        </p:txBody>
      </p:sp>
      <p:sp>
        <p:nvSpPr>
          <p:cNvPr id="7" name="Content Placeholder 2"/>
          <p:cNvSpPr>
            <a:spLocks noGrp="1"/>
          </p:cNvSpPr>
          <p:nvPr>
            <p:ph idx="1"/>
          </p:nvPr>
        </p:nvSpPr>
        <p:spPr>
          <a:xfrm>
            <a:off x="7053303" y="3200815"/>
            <a:ext cx="1442555" cy="1534886"/>
          </a:xfrm>
        </p:spPr>
        <p:txBody>
          <a:bodyPr>
            <a:noAutofit/>
          </a:bodyPr>
          <a:lstStyle/>
          <a:p>
            <a:pPr marL="0" indent="0">
              <a:buNone/>
            </a:pPr>
            <a:r>
              <a:rPr lang="en-CA" sz="16600" dirty="0">
                <a:solidFill>
                  <a:schemeClr val="accent4"/>
                </a:solidFill>
                <a:effectLst>
                  <a:outerShdw blurRad="38100" dist="38100" dir="2700000" algn="tl">
                    <a:srgbClr val="000000">
                      <a:alpha val="43137"/>
                    </a:srgbClr>
                  </a:outerShdw>
                </a:effectLst>
              </a:rPr>
              <a:t>1</a:t>
            </a:r>
          </a:p>
        </p:txBody>
      </p:sp>
      <p:pic>
        <p:nvPicPr>
          <p:cNvPr id="19" name="Picture 18"/>
          <p:cNvPicPr>
            <a:picLocks noChangeAspect="1"/>
          </p:cNvPicPr>
          <p:nvPr/>
        </p:nvPicPr>
        <p:blipFill>
          <a:blip r:embed="rId4"/>
          <a:stretch>
            <a:fillRect/>
          </a:stretch>
        </p:blipFill>
        <p:spPr>
          <a:xfrm>
            <a:off x="4215493" y="-4596"/>
            <a:ext cx="7119258" cy="528023"/>
          </a:xfrm>
          <a:prstGeom prst="rect">
            <a:avLst/>
          </a:prstGeom>
        </p:spPr>
      </p:pic>
      <p:sp>
        <p:nvSpPr>
          <p:cNvPr id="15" name="TextBox 14"/>
          <p:cNvSpPr txBox="1"/>
          <p:nvPr/>
        </p:nvSpPr>
        <p:spPr>
          <a:xfrm>
            <a:off x="4577445" y="-48568"/>
            <a:ext cx="6417126" cy="584775"/>
          </a:xfrm>
          <a:prstGeom prst="rect">
            <a:avLst/>
          </a:prstGeom>
          <a:noFill/>
        </p:spPr>
        <p:txBody>
          <a:bodyPr wrap="square" rtlCol="0">
            <a:spAutoFit/>
          </a:bodyPr>
          <a:lstStyle/>
          <a:p>
            <a:pPr algn="ctr"/>
            <a:r>
              <a:rPr lang="en-CA" sz="3200" dirty="0" err="1" smtClean="0">
                <a:solidFill>
                  <a:schemeClr val="bg1"/>
                </a:solidFill>
              </a:rPr>
              <a:t>Vrai</a:t>
            </a:r>
            <a:r>
              <a:rPr lang="en-CA" sz="3200" dirty="0" smtClean="0">
                <a:solidFill>
                  <a:schemeClr val="bg1"/>
                </a:solidFill>
              </a:rPr>
              <a:t> </a:t>
            </a:r>
            <a:r>
              <a:rPr lang="en-CA" sz="3200" dirty="0" err="1" smtClean="0">
                <a:solidFill>
                  <a:schemeClr val="bg1"/>
                </a:solidFill>
              </a:rPr>
              <a:t>ou</a:t>
            </a:r>
            <a:r>
              <a:rPr lang="en-CA" sz="3200" dirty="0" smtClean="0">
                <a:solidFill>
                  <a:schemeClr val="bg1"/>
                </a:solidFill>
              </a:rPr>
              <a:t> Faux</a:t>
            </a:r>
            <a:endParaRPr lang="en-CA" sz="3200" dirty="0">
              <a:solidFill>
                <a:schemeClr val="bg1"/>
              </a:solidFill>
            </a:endParaRPr>
          </a:p>
        </p:txBody>
      </p:sp>
      <p:sp>
        <p:nvSpPr>
          <p:cNvPr id="10" name="TextBox 9"/>
          <p:cNvSpPr txBox="1"/>
          <p:nvPr/>
        </p:nvSpPr>
        <p:spPr>
          <a:xfrm rot="21595132">
            <a:off x="4182709" y="3374985"/>
            <a:ext cx="7119257" cy="1862048"/>
          </a:xfrm>
          <a:prstGeom prst="rect">
            <a:avLst/>
          </a:prstGeom>
          <a:noFill/>
        </p:spPr>
        <p:txBody>
          <a:bodyPr wrap="square" rtlCol="0">
            <a:spAutoFit/>
          </a:bodyPr>
          <a:lstStyle/>
          <a:p>
            <a:pPr algn="ctr"/>
            <a:r>
              <a:rPr lang="en-CA" sz="11500" dirty="0" smtClean="0">
                <a:solidFill>
                  <a:srgbClr val="FF0000"/>
                </a:solidFill>
                <a:effectLst>
                  <a:outerShdw blurRad="38100" dist="38100" dir="2700000" algn="tl">
                    <a:srgbClr val="000000">
                      <a:alpha val="43137"/>
                    </a:srgbClr>
                  </a:outerShdw>
                </a:effectLst>
              </a:rPr>
              <a:t>FAUX</a:t>
            </a:r>
            <a:endParaRPr lang="en-CA" sz="11500" dirty="0">
              <a:solidFill>
                <a:srgbClr val="FF0000"/>
              </a:solidFill>
              <a:effectLst>
                <a:outerShdw blurRad="38100" dist="38100" dir="2700000" algn="tl">
                  <a:srgbClr val="000000">
                    <a:alpha val="43137"/>
                  </a:srgbClr>
                </a:outerShdw>
              </a:effectLst>
            </a:endParaRPr>
          </a:p>
        </p:txBody>
      </p:sp>
      <p:sp>
        <p:nvSpPr>
          <p:cNvPr id="11" name="Content Placeholder 2"/>
          <p:cNvSpPr txBox="1">
            <a:spLocks/>
          </p:cNvSpPr>
          <p:nvPr/>
        </p:nvSpPr>
        <p:spPr>
          <a:xfrm>
            <a:off x="7021061" y="3223902"/>
            <a:ext cx="1442555" cy="1534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6600" dirty="0" smtClean="0">
                <a:solidFill>
                  <a:srgbClr val="00B0F0"/>
                </a:solidFill>
                <a:effectLst>
                  <a:outerShdw blurRad="38100" dist="38100" dir="2700000" algn="tl">
                    <a:srgbClr val="000000">
                      <a:alpha val="43137"/>
                    </a:srgbClr>
                  </a:outerShdw>
                </a:effectLst>
              </a:rPr>
              <a:t>2</a:t>
            </a:r>
            <a:endParaRPr lang="en-CA" sz="16600" dirty="0">
              <a:solidFill>
                <a:srgbClr val="00B0F0"/>
              </a:solidFill>
              <a:effectLst>
                <a:outerShdw blurRad="38100" dist="38100" dir="2700000" algn="tl">
                  <a:srgbClr val="000000">
                    <a:alpha val="43137"/>
                  </a:srgbClr>
                </a:outerShdw>
              </a:effectLst>
            </a:endParaRPr>
          </a:p>
        </p:txBody>
      </p:sp>
      <p:sp>
        <p:nvSpPr>
          <p:cNvPr id="12" name="Content Placeholder 2"/>
          <p:cNvSpPr txBox="1">
            <a:spLocks/>
          </p:cNvSpPr>
          <p:nvPr/>
        </p:nvSpPr>
        <p:spPr>
          <a:xfrm>
            <a:off x="7064730" y="3246989"/>
            <a:ext cx="1442555" cy="1534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6600" dirty="0" smtClean="0">
                <a:solidFill>
                  <a:srgbClr val="FF37E2"/>
                </a:solidFill>
                <a:effectLst>
                  <a:outerShdw blurRad="38100" dist="38100" dir="2700000" algn="tl">
                    <a:srgbClr val="000000">
                      <a:alpha val="43137"/>
                    </a:srgbClr>
                  </a:outerShdw>
                </a:effectLst>
              </a:rPr>
              <a:t>3</a:t>
            </a:r>
            <a:endParaRPr lang="en-CA" sz="16600" dirty="0">
              <a:solidFill>
                <a:srgbClr val="FF37E2"/>
              </a:solidFill>
              <a:effectLst>
                <a:outerShdw blurRad="38100" dist="38100" dir="2700000" algn="tl">
                  <a:srgbClr val="000000">
                    <a:alpha val="43137"/>
                  </a:srgbClr>
                </a:outerShdw>
              </a:effectLst>
            </a:endParaRPr>
          </a:p>
        </p:txBody>
      </p:sp>
      <p:sp>
        <p:nvSpPr>
          <p:cNvPr id="13" name="TextBox 12"/>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solidFill>
              </a:rPr>
              <a:t>Photo from Unsplash.com</a:t>
            </a:r>
          </a:p>
        </p:txBody>
      </p:sp>
    </p:spTree>
    <p:extLst>
      <p:ext uri="{BB962C8B-B14F-4D97-AF65-F5344CB8AC3E}">
        <p14:creationId xmlns:p14="http://schemas.microsoft.com/office/powerpoint/2010/main" val="37721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2500"/>
                            </p:stCondLst>
                            <p:childTnLst>
                              <p:par>
                                <p:cTn id="17" presetID="10" presetClass="exit" presetSubtype="0" fill="hold" grpId="1" nodeType="after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childTnLst>
                                </p:cTn>
                              </p:par>
                            </p:childTnLst>
                          </p:cTn>
                        </p:par>
                        <p:par>
                          <p:cTn id="24" fill="hold">
                            <p:stCondLst>
                              <p:cond delay="4000"/>
                            </p:stCondLst>
                            <p:childTnLst>
                              <p:par>
                                <p:cTn id="25" presetID="10" presetClass="exit" presetSubtype="0" fill="hold" grpId="1" nodeType="afterEffect">
                                  <p:stCondLst>
                                    <p:cond delay="0"/>
                                  </p:stCondLst>
                                  <p:childTnLst>
                                    <p:animEffect transition="out" filter="fade">
                                      <p:cBhvr>
                                        <p:cTn id="26" dur="500"/>
                                        <p:tgtEl>
                                          <p:spTgt spid="7">
                                            <p:txEl>
                                              <p:pRg st="0" end="0"/>
                                            </p:txEl>
                                          </p:spTgt>
                                        </p:tgtEl>
                                      </p:cBhvr>
                                    </p:animEffect>
                                    <p:set>
                                      <p:cBhvr>
                                        <p:cTn id="27" dur="1" fill="hold">
                                          <p:stCondLst>
                                            <p:cond delay="499"/>
                                          </p:stCondLst>
                                        </p:cTn>
                                        <p:tgtEl>
                                          <p:spTgt spid="7">
                                            <p:txEl>
                                              <p:pRg st="0" end="0"/>
                                            </p:txEl>
                                          </p:spTgt>
                                        </p:tgtEl>
                                        <p:attrNameLst>
                                          <p:attrName>style.visibility</p:attrName>
                                        </p:attrNameLst>
                                      </p:cBhvr>
                                      <p:to>
                                        <p:strVal val="hidden"/>
                                      </p:to>
                                    </p:set>
                                  </p:childTnLst>
                                </p:cTn>
                              </p:par>
                            </p:childTnLst>
                          </p:cTn>
                        </p:par>
                        <p:par>
                          <p:cTn id="28" fill="hold">
                            <p:stCondLst>
                              <p:cond delay="4500"/>
                            </p:stCondLst>
                            <p:childTnLst>
                              <p:par>
                                <p:cTn id="29" presetID="31"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p"/>
      <p:bldP spid="10" grpId="0"/>
      <p:bldP spid="11" grpId="0"/>
      <p:bldP spid="11"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2063"/>
            <a:ext cx="12192000" cy="6860063"/>
          </a:xfrm>
          <a:prstGeom prst="rect">
            <a:avLst/>
          </a:prstGeom>
        </p:spPr>
      </p:pic>
      <p:sp>
        <p:nvSpPr>
          <p:cNvPr id="6" name="Rectangle 5"/>
          <p:cNvSpPr/>
          <p:nvPr/>
        </p:nvSpPr>
        <p:spPr>
          <a:xfrm>
            <a:off x="838200" y="608693"/>
            <a:ext cx="8562474" cy="2898365"/>
          </a:xfrm>
          <a:prstGeom prst="rect">
            <a:avLst/>
          </a:prstGeom>
          <a:solidFill>
            <a:srgbClr val="00D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705853" y="1148434"/>
            <a:ext cx="8904312" cy="646331"/>
          </a:xfrm>
          <a:prstGeom prst="rect">
            <a:avLst/>
          </a:prstGeom>
          <a:noFill/>
        </p:spPr>
        <p:txBody>
          <a:bodyPr wrap="square" rtlCol="0">
            <a:spAutoFit/>
          </a:bodyPr>
          <a:lstStyle/>
          <a:p>
            <a:pPr algn="ctr"/>
            <a:r>
              <a:rPr lang="en-CA" sz="3600" dirty="0" smtClean="0">
                <a:solidFill>
                  <a:schemeClr val="bg1"/>
                </a:solidFill>
                <a:latin typeface="Arial" panose="020B0604020202020204" pitchFamily="34" charset="0"/>
                <a:cs typeface="Arial" panose="020B0604020202020204" pitchFamily="34" charset="0"/>
              </a:rPr>
              <a:t>QUE SAVEZ-VOUS AU SUJET DE LA</a:t>
            </a:r>
          </a:p>
        </p:txBody>
      </p:sp>
      <p:sp>
        <p:nvSpPr>
          <p:cNvPr id="8" name="TextBox 7"/>
          <p:cNvSpPr txBox="1"/>
          <p:nvPr/>
        </p:nvSpPr>
        <p:spPr>
          <a:xfrm>
            <a:off x="268941" y="1952704"/>
            <a:ext cx="6849035" cy="1200329"/>
          </a:xfrm>
          <a:prstGeom prst="rect">
            <a:avLst/>
          </a:prstGeom>
          <a:noFill/>
        </p:spPr>
        <p:txBody>
          <a:bodyPr wrap="square" rtlCol="0">
            <a:spAutoFit/>
          </a:bodyPr>
          <a:lstStyle/>
          <a:p>
            <a:pPr algn="ctr"/>
            <a:r>
              <a:rPr lang="en-CA" sz="7200" b="1" i="1" dirty="0" smtClean="0">
                <a:solidFill>
                  <a:srgbClr val="FF3389"/>
                </a:solidFill>
                <a:latin typeface="Arial Narrow" panose="020B0606020202030204" pitchFamily="34" charset="0"/>
                <a:cs typeface="Arial" panose="020B0604020202020204" pitchFamily="34" charset="0"/>
              </a:rPr>
              <a:t>CIGARETTE ?</a:t>
            </a:r>
          </a:p>
        </p:txBody>
      </p:sp>
    </p:spTree>
    <p:extLst>
      <p:ext uri="{BB962C8B-B14F-4D97-AF65-F5344CB8AC3E}">
        <p14:creationId xmlns:p14="http://schemas.microsoft.com/office/powerpoint/2010/main" val="4920964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1"/>
            <a:ext cx="12192000" cy="6864129"/>
          </a:xfrm>
          <a:prstGeom prst="rect">
            <a:avLst/>
          </a:prstGeom>
        </p:spPr>
      </p:pic>
      <p:sp>
        <p:nvSpPr>
          <p:cNvPr id="12" name="Rectangle 11"/>
          <p:cNvSpPr/>
          <p:nvPr/>
        </p:nvSpPr>
        <p:spPr>
          <a:xfrm>
            <a:off x="356077" y="1331495"/>
            <a:ext cx="8149389" cy="2758138"/>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
          <p:cNvSpPr txBox="1">
            <a:spLocks/>
          </p:cNvSpPr>
          <p:nvPr/>
        </p:nvSpPr>
        <p:spPr>
          <a:xfrm>
            <a:off x="598714" y="2045613"/>
            <a:ext cx="766411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chemeClr val="bg1"/>
                </a:solidFill>
              </a:rPr>
              <a:t>Il est illégal de </a:t>
            </a:r>
            <a:r>
              <a:rPr lang="fr-FR" dirty="0">
                <a:solidFill>
                  <a:srgbClr val="FF0000"/>
                </a:solidFill>
              </a:rPr>
              <a:t>vendre</a:t>
            </a:r>
            <a:r>
              <a:rPr lang="fr-FR" dirty="0">
                <a:solidFill>
                  <a:schemeClr val="bg1"/>
                </a:solidFill>
              </a:rPr>
              <a:t> ou de </a:t>
            </a:r>
            <a:r>
              <a:rPr lang="fr-FR" dirty="0">
                <a:solidFill>
                  <a:srgbClr val="FF0000"/>
                </a:solidFill>
              </a:rPr>
              <a:t>fournir</a:t>
            </a:r>
            <a:r>
              <a:rPr lang="fr-FR" dirty="0">
                <a:solidFill>
                  <a:schemeClr val="bg1"/>
                </a:solidFill>
              </a:rPr>
              <a:t> des </a:t>
            </a:r>
            <a:r>
              <a:rPr lang="fr-FR" dirty="0" err="1">
                <a:solidFill>
                  <a:schemeClr val="bg1"/>
                </a:solidFill>
              </a:rPr>
              <a:t>vapoteuses</a:t>
            </a:r>
            <a:r>
              <a:rPr lang="fr-FR" dirty="0">
                <a:solidFill>
                  <a:schemeClr val="bg1"/>
                </a:solidFill>
              </a:rPr>
              <a:t> ou des produits de </a:t>
            </a:r>
            <a:r>
              <a:rPr lang="fr-FR" dirty="0" err="1">
                <a:solidFill>
                  <a:schemeClr val="bg1"/>
                </a:solidFill>
              </a:rPr>
              <a:t>vapotage</a:t>
            </a:r>
            <a:r>
              <a:rPr lang="fr-FR" dirty="0">
                <a:solidFill>
                  <a:schemeClr val="bg1"/>
                </a:solidFill>
              </a:rPr>
              <a:t> à toute personne de moins de 19 ans.</a:t>
            </a:r>
            <a:endParaRPr lang="en-CA" dirty="0">
              <a:solidFill>
                <a:schemeClr val="bg1"/>
              </a:solidFill>
            </a:endParaRPr>
          </a:p>
        </p:txBody>
      </p:sp>
      <p:grpSp>
        <p:nvGrpSpPr>
          <p:cNvPr id="14" name="Group 13"/>
          <p:cNvGrpSpPr/>
          <p:nvPr/>
        </p:nvGrpSpPr>
        <p:grpSpPr>
          <a:xfrm>
            <a:off x="668324" y="4584356"/>
            <a:ext cx="7524893" cy="1107996"/>
            <a:chOff x="2570029" y="5184492"/>
            <a:chExt cx="4160402" cy="1107996"/>
          </a:xfrm>
        </p:grpSpPr>
        <p:sp>
          <p:nvSpPr>
            <p:cNvPr id="15" name="Rectangle 14"/>
            <p:cNvSpPr/>
            <p:nvPr/>
          </p:nvSpPr>
          <p:spPr>
            <a:xfrm>
              <a:off x="2787031" y="5246914"/>
              <a:ext cx="3690257" cy="102547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rot="21595132">
              <a:off x="2570029" y="5184492"/>
              <a:ext cx="4160402" cy="1107996"/>
            </a:xfrm>
            <a:prstGeom prst="rect">
              <a:avLst/>
            </a:prstGeom>
            <a:noFill/>
            <a:ln>
              <a:noFill/>
            </a:ln>
          </p:spPr>
          <p:txBody>
            <a:bodyPr wrap="square" rtlCol="0">
              <a:spAutoFit/>
            </a:bodyPr>
            <a:lstStyle/>
            <a:p>
              <a:pPr algn="ctr"/>
              <a:r>
                <a:rPr lang="en-CA" sz="6600" dirty="0" err="1">
                  <a:solidFill>
                    <a:schemeClr val="bg1"/>
                  </a:solidFill>
                  <a:effectLst>
                    <a:outerShdw blurRad="38100" dist="38100" dir="2700000" algn="tl">
                      <a:srgbClr val="000000">
                        <a:alpha val="43137"/>
                      </a:srgbClr>
                    </a:outerShdw>
                  </a:effectLst>
                </a:rPr>
                <a:t>Amende</a:t>
              </a:r>
              <a:r>
                <a:rPr lang="en-CA" sz="6600" dirty="0">
                  <a:solidFill>
                    <a:schemeClr val="bg1"/>
                  </a:solidFill>
                  <a:effectLst>
                    <a:outerShdw blurRad="38100" dist="38100" dir="2700000" algn="tl">
                      <a:srgbClr val="000000">
                        <a:alpha val="43137"/>
                      </a:srgbClr>
                    </a:outerShdw>
                  </a:effectLst>
                </a:rPr>
                <a:t> de </a:t>
              </a:r>
              <a:r>
                <a:rPr lang="en-CA" sz="6600" b="1" dirty="0" smtClean="0">
                  <a:solidFill>
                    <a:srgbClr val="FF0000"/>
                  </a:solidFill>
                  <a:effectLst>
                    <a:outerShdw blurRad="38100" dist="38100" dir="2700000" algn="tl">
                      <a:srgbClr val="000000">
                        <a:alpha val="43137"/>
                      </a:srgbClr>
                    </a:outerShdw>
                  </a:effectLst>
                </a:rPr>
                <a:t>490 $</a:t>
              </a:r>
              <a:endParaRPr lang="en-CA" sz="6600" dirty="0">
                <a:solidFill>
                  <a:schemeClr val="bg1"/>
                </a:solidFill>
                <a:effectLst>
                  <a:outerShdw blurRad="38100" dist="38100" dir="2700000" algn="tl">
                    <a:srgbClr val="000000">
                      <a:alpha val="43137"/>
                    </a:srgbClr>
                  </a:outerShdw>
                </a:effectLst>
              </a:endParaRPr>
            </a:p>
          </p:txBody>
        </p:sp>
      </p:grpSp>
      <p:sp>
        <p:nvSpPr>
          <p:cNvPr id="2" name="Oval 1"/>
          <p:cNvSpPr/>
          <p:nvPr/>
        </p:nvSpPr>
        <p:spPr>
          <a:xfrm rot="20788517">
            <a:off x="9566695" y="4198600"/>
            <a:ext cx="981893" cy="4218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0213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45"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anim calcmode="lin" valueType="num">
                                      <p:cBhvr>
                                        <p:cTn id="24" dur="2000" fill="hold"/>
                                        <p:tgtEl>
                                          <p:spTgt spid="2"/>
                                        </p:tgtEl>
                                        <p:attrNameLst>
                                          <p:attrName>ppt_w</p:attrName>
                                        </p:attrNameLst>
                                      </p:cBhvr>
                                      <p:tavLst>
                                        <p:tav tm="0" fmla="#ppt_w*sin(2.5*pi*$)">
                                          <p:val>
                                            <p:fltVal val="0"/>
                                          </p:val>
                                        </p:tav>
                                        <p:tav tm="100000">
                                          <p:val>
                                            <p:fltVal val="1"/>
                                          </p:val>
                                        </p:tav>
                                      </p:tavLst>
                                    </p:anim>
                                    <p:anim calcmode="lin" valueType="num">
                                      <p:cBhvr>
                                        <p:cTn id="25"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7086" y="0"/>
            <a:ext cx="12279086" cy="6858000"/>
          </a:xfrm>
          <a:prstGeom prst="rect">
            <a:avLst/>
          </a:prstGeom>
        </p:spPr>
      </p:pic>
      <p:grpSp>
        <p:nvGrpSpPr>
          <p:cNvPr id="8" name="Group 7"/>
          <p:cNvGrpSpPr/>
          <p:nvPr/>
        </p:nvGrpSpPr>
        <p:grpSpPr>
          <a:xfrm>
            <a:off x="2156581" y="2525232"/>
            <a:ext cx="7791752" cy="1807535"/>
            <a:chOff x="2201334" y="2546715"/>
            <a:chExt cx="7791752" cy="1807535"/>
          </a:xfrm>
        </p:grpSpPr>
        <p:sp>
          <p:nvSpPr>
            <p:cNvPr id="6" name="Rectangle 5"/>
            <p:cNvSpPr/>
            <p:nvPr/>
          </p:nvSpPr>
          <p:spPr>
            <a:xfrm>
              <a:off x="2982686" y="2546715"/>
              <a:ext cx="7010400" cy="1807535"/>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030A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1334" y="2589969"/>
              <a:ext cx="1728001" cy="1721026"/>
            </a:xfrm>
            <a:prstGeom prst="rect">
              <a:avLst/>
            </a:prstGeom>
          </p:spPr>
        </p:pic>
        <p:sp>
          <p:nvSpPr>
            <p:cNvPr id="7" name="Rectangle 6"/>
            <p:cNvSpPr/>
            <p:nvPr/>
          </p:nvSpPr>
          <p:spPr>
            <a:xfrm>
              <a:off x="3622007" y="2788762"/>
              <a:ext cx="6371079" cy="1323439"/>
            </a:xfrm>
            <a:prstGeom prst="rect">
              <a:avLst/>
            </a:prstGeom>
            <a:noFill/>
          </p:spPr>
          <p:txBody>
            <a:bodyPr wrap="square" lIns="91440" tIns="45720" rIns="91440" bIns="45720">
              <a:spAutoFit/>
            </a:bodyPr>
            <a:lstStyle/>
            <a:p>
              <a:pPr algn="ctr"/>
              <a:r>
                <a:rPr lang="fr-FR" sz="4000" dirty="0">
                  <a:ln w="0"/>
                  <a:solidFill>
                    <a:schemeClr val="bg1"/>
                  </a:solidFill>
                  <a:effectLst>
                    <a:outerShdw blurRad="38100" dist="19050" dir="2700000" algn="tl" rotWithShape="0">
                      <a:schemeClr val="dk1">
                        <a:alpha val="40000"/>
                      </a:schemeClr>
                    </a:outerShdw>
                  </a:effectLst>
                </a:rPr>
                <a:t>Pas de </a:t>
              </a:r>
              <a:r>
                <a:rPr lang="fr-FR" sz="4000" dirty="0" err="1">
                  <a:ln w="0"/>
                  <a:solidFill>
                    <a:schemeClr val="bg1"/>
                  </a:solidFill>
                  <a:effectLst>
                    <a:outerShdw blurRad="38100" dist="19050" dir="2700000" algn="tl" rotWithShape="0">
                      <a:schemeClr val="dk1">
                        <a:alpha val="40000"/>
                      </a:schemeClr>
                    </a:outerShdw>
                  </a:effectLst>
                </a:rPr>
                <a:t>vapotage</a:t>
              </a:r>
              <a:r>
                <a:rPr lang="fr-FR" sz="4000" dirty="0">
                  <a:ln w="0"/>
                  <a:solidFill>
                    <a:schemeClr val="bg1"/>
                  </a:solidFill>
                  <a:effectLst>
                    <a:outerShdw blurRad="38100" dist="19050" dir="2700000" algn="tl" rotWithShape="0">
                      <a:schemeClr val="dk1">
                        <a:alpha val="40000"/>
                      </a:schemeClr>
                    </a:outerShdw>
                  </a:effectLst>
                </a:rPr>
                <a:t> à moins de </a:t>
              </a:r>
              <a:r>
                <a:rPr lang="fr-FR" sz="4000" dirty="0">
                  <a:ln w="0"/>
                  <a:solidFill>
                    <a:schemeClr val="accent4"/>
                  </a:solidFill>
                  <a:effectLst>
                    <a:outerShdw blurRad="38100" dist="19050" dir="2700000" algn="tl" rotWithShape="0">
                      <a:schemeClr val="dk1">
                        <a:alpha val="40000"/>
                      </a:schemeClr>
                    </a:outerShdw>
                  </a:effectLst>
                </a:rPr>
                <a:t>20 mètres </a:t>
              </a:r>
              <a:r>
                <a:rPr lang="fr-FR" sz="4000" dirty="0">
                  <a:ln w="0"/>
                  <a:solidFill>
                    <a:schemeClr val="bg1"/>
                  </a:solidFill>
                  <a:effectLst>
                    <a:outerShdw blurRad="38100" dist="19050" dir="2700000" algn="tl" rotWithShape="0">
                      <a:schemeClr val="dk1">
                        <a:alpha val="40000"/>
                      </a:schemeClr>
                    </a:outerShdw>
                  </a:effectLst>
                </a:rPr>
                <a:t>de ces endroits</a:t>
              </a:r>
              <a:endParaRPr lang="en-US" sz="4000" dirty="0" smtClean="0">
                <a:ln w="0"/>
                <a:solidFill>
                  <a:schemeClr val="bg1"/>
                </a:solidFill>
                <a:effectLst>
                  <a:outerShdw blurRad="38100" dist="19050" dir="2700000" algn="tl" rotWithShape="0">
                    <a:schemeClr val="dk1">
                      <a:alpha val="40000"/>
                    </a:schemeClr>
                  </a:outerShdw>
                </a:effectLst>
              </a:endParaRPr>
            </a:p>
          </p:txBody>
        </p:sp>
      </p:grpSp>
      <p:sp>
        <p:nvSpPr>
          <p:cNvPr id="11" name="TextBox 10"/>
          <p:cNvSpPr txBox="1"/>
          <p:nvPr/>
        </p:nvSpPr>
        <p:spPr>
          <a:xfrm rot="21595132">
            <a:off x="4760953" y="4533388"/>
            <a:ext cx="2583008" cy="1754326"/>
          </a:xfrm>
          <a:prstGeom prst="rect">
            <a:avLst/>
          </a:prstGeom>
          <a:solidFill>
            <a:srgbClr val="000000">
              <a:alpha val="80000"/>
            </a:srgbClr>
          </a:solidFill>
          <a:ln>
            <a:noFill/>
          </a:ln>
        </p:spPr>
        <p:txBody>
          <a:bodyPr wrap="square" rtlCol="0">
            <a:spAutoFit/>
          </a:bodyPr>
          <a:lstStyle/>
          <a:p>
            <a:pPr algn="ctr"/>
            <a:r>
              <a:rPr lang="en-CA" sz="5400" dirty="0" err="1" smtClean="0">
                <a:solidFill>
                  <a:schemeClr val="bg1"/>
                </a:solidFill>
                <a:effectLst>
                  <a:outerShdw blurRad="38100" dist="38100" dir="2700000" algn="tl">
                    <a:srgbClr val="000000">
                      <a:alpha val="43137"/>
                    </a:srgbClr>
                  </a:outerShdw>
                </a:effectLst>
              </a:rPr>
              <a:t>Amende</a:t>
            </a:r>
            <a:r>
              <a:rPr lang="en-CA" sz="5400" dirty="0" smtClean="0">
                <a:solidFill>
                  <a:schemeClr val="bg1"/>
                </a:solidFill>
                <a:effectLst>
                  <a:outerShdw blurRad="38100" dist="38100" dir="2700000" algn="tl">
                    <a:srgbClr val="000000">
                      <a:alpha val="43137"/>
                    </a:srgbClr>
                  </a:outerShdw>
                </a:effectLst>
              </a:rPr>
              <a:t> de </a:t>
            </a:r>
            <a:r>
              <a:rPr lang="en-CA" sz="5400" b="1" dirty="0" smtClean="0">
                <a:solidFill>
                  <a:srgbClr val="FF0000"/>
                </a:solidFill>
                <a:effectLst>
                  <a:outerShdw blurRad="38100" dist="38100" dir="2700000" algn="tl">
                    <a:srgbClr val="000000">
                      <a:alpha val="43137"/>
                    </a:srgbClr>
                  </a:outerShdw>
                </a:effectLst>
              </a:rPr>
              <a:t>$305</a:t>
            </a:r>
            <a:endParaRPr lang="en-CA" sz="5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32367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7000" y="-2667000"/>
            <a:ext cx="6858000" cy="121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9788" y="365126"/>
            <a:ext cx="10515600" cy="808832"/>
          </a:xfrm>
        </p:spPr>
        <p:txBody>
          <a:bodyPr/>
          <a:lstStyle/>
          <a:p>
            <a:pPr algn="ctr"/>
            <a:r>
              <a:rPr lang="fr-CA" b="1" dirty="0">
                <a:solidFill>
                  <a:schemeClr val="bg1"/>
                </a:solidFill>
              </a:rPr>
              <a:t>Comparons… </a:t>
            </a:r>
          </a:p>
        </p:txBody>
      </p:sp>
      <p:sp>
        <p:nvSpPr>
          <p:cNvPr id="3" name="Text Placeholder 2"/>
          <p:cNvSpPr>
            <a:spLocks noGrp="1"/>
          </p:cNvSpPr>
          <p:nvPr>
            <p:ph type="body" idx="1"/>
          </p:nvPr>
        </p:nvSpPr>
        <p:spPr>
          <a:xfrm>
            <a:off x="2661526" y="1466057"/>
            <a:ext cx="2068286" cy="449262"/>
          </a:xfrm>
          <a:solidFill>
            <a:schemeClr val="tx1"/>
          </a:solidFill>
        </p:spPr>
        <p:txBody>
          <a:bodyPr/>
          <a:lstStyle/>
          <a:p>
            <a:pPr algn="ctr"/>
            <a:r>
              <a:rPr lang="fr-CA" dirty="0">
                <a:solidFill>
                  <a:schemeClr val="bg1"/>
                </a:solidFill>
              </a:rPr>
              <a:t>Les cigarettes</a:t>
            </a:r>
          </a:p>
        </p:txBody>
      </p:sp>
      <p:sp>
        <p:nvSpPr>
          <p:cNvPr id="5" name="Text Placeholder 4"/>
          <p:cNvSpPr>
            <a:spLocks noGrp="1"/>
          </p:cNvSpPr>
          <p:nvPr>
            <p:ph type="body" sz="quarter" idx="3"/>
          </p:nvPr>
        </p:nvSpPr>
        <p:spPr>
          <a:xfrm>
            <a:off x="7678352" y="1466057"/>
            <a:ext cx="2200434" cy="449262"/>
          </a:xfrm>
          <a:solidFill>
            <a:schemeClr val="tx1"/>
          </a:solidFill>
        </p:spPr>
        <p:txBody>
          <a:bodyPr>
            <a:normAutofit/>
          </a:bodyPr>
          <a:lstStyle/>
          <a:p>
            <a:pPr algn="ctr"/>
            <a:r>
              <a:rPr lang="en-CA" dirty="0">
                <a:solidFill>
                  <a:schemeClr val="bg1"/>
                </a:solidFill>
              </a:rPr>
              <a:t>Les </a:t>
            </a:r>
            <a:r>
              <a:rPr lang="en-CA" dirty="0" err="1" smtClean="0">
                <a:solidFill>
                  <a:schemeClr val="bg1"/>
                </a:solidFill>
              </a:rPr>
              <a:t>vapoteuses</a:t>
            </a:r>
            <a:endParaRPr lang="en-CA" dirty="0">
              <a:solidFill>
                <a:schemeClr val="bg1"/>
              </a:solidFill>
            </a:endParaRPr>
          </a:p>
        </p:txBody>
      </p:sp>
      <p:sp>
        <p:nvSpPr>
          <p:cNvPr id="11" name="Rectangle 10"/>
          <p:cNvSpPr/>
          <p:nvPr/>
        </p:nvSpPr>
        <p:spPr>
          <a:xfrm>
            <a:off x="457200" y="1915319"/>
            <a:ext cx="11168743" cy="4681424"/>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Content Placeholder 5"/>
          <p:cNvSpPr>
            <a:spLocks noGrp="1"/>
          </p:cNvSpPr>
          <p:nvPr>
            <p:ph sz="quarter" idx="4"/>
          </p:nvPr>
        </p:nvSpPr>
        <p:spPr>
          <a:xfrm>
            <a:off x="3651648" y="2207418"/>
            <a:ext cx="5183188" cy="4133850"/>
          </a:xfrm>
        </p:spPr>
        <p:txBody>
          <a:bodyPr>
            <a:normAutofit fontScale="92500" lnSpcReduction="10000"/>
          </a:bodyPr>
          <a:lstStyle/>
          <a:p>
            <a:pPr marL="0" indent="0" algn="ctr">
              <a:lnSpc>
                <a:spcPct val="150000"/>
              </a:lnSpc>
              <a:buNone/>
            </a:pPr>
            <a:r>
              <a:rPr lang="fr-CA" dirty="0" smtClean="0">
                <a:solidFill>
                  <a:schemeClr val="bg1"/>
                </a:solidFill>
              </a:rPr>
              <a:t>Accoutumance et dépendance</a:t>
            </a:r>
            <a:endParaRPr lang="fr-CA" dirty="0">
              <a:solidFill>
                <a:schemeClr val="bg1"/>
              </a:solidFill>
            </a:endParaRPr>
          </a:p>
          <a:p>
            <a:pPr marL="0" indent="0" algn="ctr">
              <a:lnSpc>
                <a:spcPct val="150000"/>
              </a:lnSpc>
              <a:buNone/>
            </a:pPr>
            <a:r>
              <a:rPr lang="fr-CA" dirty="0">
                <a:solidFill>
                  <a:schemeClr val="bg1"/>
                </a:solidFill>
              </a:rPr>
              <a:t>Risques </a:t>
            </a:r>
            <a:r>
              <a:rPr lang="fr-CA" dirty="0" smtClean="0">
                <a:solidFill>
                  <a:schemeClr val="bg1"/>
                </a:solidFill>
              </a:rPr>
              <a:t>pour la </a:t>
            </a:r>
            <a:r>
              <a:rPr lang="fr-CA" dirty="0">
                <a:solidFill>
                  <a:schemeClr val="bg1"/>
                </a:solidFill>
              </a:rPr>
              <a:t>santé</a:t>
            </a:r>
          </a:p>
          <a:p>
            <a:pPr marL="0" indent="0" algn="ctr">
              <a:lnSpc>
                <a:spcPct val="150000"/>
              </a:lnSpc>
              <a:buNone/>
            </a:pPr>
            <a:r>
              <a:rPr lang="fr-CA" dirty="0" smtClean="0">
                <a:solidFill>
                  <a:schemeClr val="bg1"/>
                </a:solidFill>
              </a:rPr>
              <a:t>Les jeunes sont visés</a:t>
            </a:r>
            <a:endParaRPr lang="fr-CA" dirty="0">
              <a:solidFill>
                <a:schemeClr val="bg1"/>
              </a:solidFill>
            </a:endParaRPr>
          </a:p>
          <a:p>
            <a:pPr marL="0" indent="0" algn="ctr">
              <a:lnSpc>
                <a:spcPct val="150000"/>
              </a:lnSpc>
              <a:buNone/>
            </a:pPr>
            <a:r>
              <a:rPr lang="fr-CA" dirty="0">
                <a:solidFill>
                  <a:schemeClr val="bg1"/>
                </a:solidFill>
              </a:rPr>
              <a:t>Stratégies de marketing</a:t>
            </a:r>
          </a:p>
          <a:p>
            <a:pPr marL="0" indent="0" algn="ctr">
              <a:lnSpc>
                <a:spcPct val="150000"/>
              </a:lnSpc>
              <a:buNone/>
            </a:pPr>
            <a:r>
              <a:rPr lang="fr-CA" dirty="0">
                <a:solidFill>
                  <a:schemeClr val="bg1"/>
                </a:solidFill>
              </a:rPr>
              <a:t>Produits chimiques </a:t>
            </a:r>
            <a:r>
              <a:rPr lang="fr-CA" dirty="0" smtClean="0">
                <a:solidFill>
                  <a:schemeClr val="bg1"/>
                </a:solidFill>
              </a:rPr>
              <a:t>dangereux</a:t>
            </a:r>
            <a:endParaRPr lang="fr-CA" dirty="0">
              <a:solidFill>
                <a:schemeClr val="bg1"/>
              </a:solidFill>
            </a:endParaRPr>
          </a:p>
          <a:p>
            <a:pPr marL="0" indent="0" algn="ctr">
              <a:lnSpc>
                <a:spcPct val="150000"/>
              </a:lnSpc>
              <a:buNone/>
            </a:pPr>
            <a:r>
              <a:rPr lang="fr-CA" dirty="0" smtClean="0">
                <a:solidFill>
                  <a:schemeClr val="bg1"/>
                </a:solidFill>
              </a:rPr>
              <a:t>Usage restreint</a:t>
            </a:r>
            <a:endParaRPr lang="fr-CA" dirty="0">
              <a:solidFill>
                <a:schemeClr val="bg1"/>
              </a:solidFill>
            </a:endParaRPr>
          </a:p>
          <a:p>
            <a:pPr marL="0" indent="0">
              <a:buNone/>
            </a:pPr>
            <a:endParaRPr lang="en-CA" dirty="0"/>
          </a:p>
        </p:txBody>
      </p:sp>
      <p:pic>
        <p:nvPicPr>
          <p:cNvPr id="26"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231" y="2207418"/>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231" y="2888515"/>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160" y="3569612"/>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089" y="4250709"/>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2018" y="4943620"/>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2018" y="5636531"/>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9325" y="2207650"/>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1131" y="2888747"/>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9060" y="3569844"/>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989" y="4250941"/>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2847" y="4943852"/>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0776" y="5636763"/>
            <a:ext cx="610734" cy="61073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0" y="6596214"/>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402971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Effect transition="in" filter="fade">
                                      <p:cBhvr>
                                        <p:cTn id="11" dur="500"/>
                                        <p:tgtEl>
                                          <p:spTgt spid="2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fade">
                                      <p:cBhvr>
                                        <p:cTn id="15" dur="500"/>
                                        <p:tgtEl>
                                          <p:spTgt spid="2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animEffect transition="in" filter="fade">
                                      <p:cBhvr>
                                        <p:cTn id="19" dur="500"/>
                                        <p:tgtEl>
                                          <p:spTgt spid="2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animEffect transition="in" filter="fade">
                                      <p:cBhvr>
                                        <p:cTn id="23" dur="500"/>
                                        <p:tgtEl>
                                          <p:spTgt spid="2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xEl>
                                              <p:pRg st="5" end="5"/>
                                            </p:txEl>
                                          </p:spTgt>
                                        </p:tgtEl>
                                        <p:attrNameLst>
                                          <p:attrName>style.visibility</p:attrName>
                                        </p:attrNameLst>
                                      </p:cBhvr>
                                      <p:to>
                                        <p:strVal val="visible"/>
                                      </p:to>
                                    </p:set>
                                    <p:animEffect transition="in" filter="fade">
                                      <p:cBhvr>
                                        <p:cTn id="27" dur="500"/>
                                        <p:tgtEl>
                                          <p:spTgt spid="25">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ople sitting on chair"/>
          <p:cNvPicPr>
            <a:picLocks noChangeAspect="1" noChangeArrowheads="1"/>
          </p:cNvPicPr>
          <p:nvPr/>
        </p:nvPicPr>
        <p:blipFill rotWithShape="1">
          <a:blip r:embed="rId3">
            <a:extLst>
              <a:ext uri="{28A0092B-C50C-407E-A947-70E740481C1C}">
                <a14:useLocalDpi xmlns:a14="http://schemas.microsoft.com/office/drawing/2010/main" val="0"/>
              </a:ext>
            </a:extLst>
          </a:blip>
          <a:srcRect b="92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Image result for play butt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7706" y="1005567"/>
            <a:ext cx="3916588" cy="391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601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8" name="TextBox 7"/>
          <p:cNvSpPr txBox="1"/>
          <p:nvPr/>
        </p:nvSpPr>
        <p:spPr>
          <a:xfrm>
            <a:off x="223158" y="119281"/>
            <a:ext cx="4631871" cy="707886"/>
          </a:xfrm>
          <a:prstGeom prst="rect">
            <a:avLst/>
          </a:prstGeom>
          <a:noFill/>
        </p:spPr>
        <p:txBody>
          <a:bodyPr wrap="square" rtlCol="0">
            <a:spAutoFit/>
          </a:bodyPr>
          <a:lstStyle/>
          <a:p>
            <a:pPr algn="ctr"/>
            <a:r>
              <a:rPr lang="en-CA" sz="4000" dirty="0"/>
              <a:t>Messages à </a:t>
            </a:r>
            <a:r>
              <a:rPr lang="en-CA" sz="4000" dirty="0" err="1"/>
              <a:t>retenir</a:t>
            </a:r>
            <a:endParaRPr lang="en-CA" sz="4000" dirty="0"/>
          </a:p>
        </p:txBody>
      </p:sp>
      <p:sp>
        <p:nvSpPr>
          <p:cNvPr id="10" name="Rectangle 9"/>
          <p:cNvSpPr/>
          <p:nvPr/>
        </p:nvSpPr>
        <p:spPr>
          <a:xfrm>
            <a:off x="2630067" y="2055813"/>
            <a:ext cx="7885533" cy="243893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txBox="1">
            <a:spLocks/>
          </p:cNvSpPr>
          <p:nvPr/>
        </p:nvSpPr>
        <p:spPr>
          <a:xfrm>
            <a:off x="2950029" y="2136311"/>
            <a:ext cx="7287984" cy="2277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chemeClr val="bg1"/>
                </a:solidFill>
                <a:effectLst>
                  <a:outerShdw blurRad="38100" dist="38100" dir="2700000" algn="tl">
                    <a:srgbClr val="000000">
                      <a:alpha val="43137"/>
                    </a:srgbClr>
                  </a:outerShdw>
                </a:effectLst>
              </a:rPr>
              <a:t>Le </a:t>
            </a:r>
            <a:r>
              <a:rPr lang="fr-FR" dirty="0" err="1">
                <a:solidFill>
                  <a:schemeClr val="bg1"/>
                </a:solidFill>
                <a:effectLst>
                  <a:outerShdw blurRad="38100" dist="38100" dir="2700000" algn="tl">
                    <a:srgbClr val="000000">
                      <a:alpha val="43137"/>
                    </a:srgbClr>
                  </a:outerShdw>
                </a:effectLst>
              </a:rPr>
              <a:t>vapotage</a:t>
            </a:r>
            <a:r>
              <a:rPr lang="fr-FR" dirty="0">
                <a:solidFill>
                  <a:schemeClr val="bg1"/>
                </a:solidFill>
                <a:effectLst>
                  <a:outerShdw blurRad="38100" dist="38100" dir="2700000" algn="tl">
                    <a:srgbClr val="000000">
                      <a:alpha val="43137"/>
                    </a:srgbClr>
                  </a:outerShdw>
                </a:effectLst>
              </a:rPr>
              <a:t> </a:t>
            </a:r>
            <a:r>
              <a:rPr lang="fr-FR" b="1" dirty="0">
                <a:solidFill>
                  <a:schemeClr val="accent4"/>
                </a:solidFill>
                <a:effectLst>
                  <a:outerShdw blurRad="38100" dist="38100" dir="2700000" algn="tl">
                    <a:srgbClr val="000000">
                      <a:alpha val="43137"/>
                    </a:srgbClr>
                  </a:outerShdw>
                </a:effectLst>
              </a:rPr>
              <a:t>n’est pas </a:t>
            </a:r>
            <a:r>
              <a:rPr lang="fr-FR" dirty="0">
                <a:solidFill>
                  <a:schemeClr val="bg1"/>
                </a:solidFill>
                <a:effectLst>
                  <a:outerShdw blurRad="38100" dist="38100" dir="2700000" algn="tl">
                    <a:srgbClr val="000000">
                      <a:alpha val="43137"/>
                    </a:srgbClr>
                  </a:outerShdw>
                </a:effectLst>
              </a:rPr>
              <a:t>pour les jeunes ni les non-fumeurs</a:t>
            </a:r>
            <a:endParaRPr lang="en-CA"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662861" y="1289209"/>
            <a:ext cx="1967206" cy="3939540"/>
          </a:xfrm>
          <a:prstGeom prst="rect">
            <a:avLst/>
          </a:prstGeom>
          <a:noFill/>
        </p:spPr>
        <p:txBody>
          <a:bodyPr wrap="none" lIns="91440" tIns="45720" rIns="91440" bIns="45720">
            <a:spAutoFit/>
          </a:bodyPr>
          <a:lstStyle/>
          <a:p>
            <a:pPr algn="ctr"/>
            <a:r>
              <a:rPr lang="en-US" sz="25000" dirty="0">
                <a:ln w="0"/>
                <a:latin typeface="Arial" panose="020B0604020202020204" pitchFamily="34" charset="0"/>
                <a:cs typeface="Arial" panose="020B0604020202020204" pitchFamily="34" charset="0"/>
              </a:rPr>
              <a:t>1</a:t>
            </a:r>
            <a:endParaRPr lang="en-US" sz="25000" b="0" cap="none" spc="0" dirty="0">
              <a:ln w="0"/>
              <a:latin typeface="Arial" panose="020B0604020202020204" pitchFamily="34" charset="0"/>
              <a:cs typeface="Arial" panose="020B0604020202020204" pitchFamily="34" charset="0"/>
            </a:endParaRPr>
          </a:p>
        </p:txBody>
      </p:sp>
      <p:sp>
        <p:nvSpPr>
          <p:cNvPr id="9" name="TextBox 8"/>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4513497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10" name="Rectangle 9"/>
          <p:cNvSpPr/>
          <p:nvPr/>
        </p:nvSpPr>
        <p:spPr>
          <a:xfrm>
            <a:off x="2630067" y="2055813"/>
            <a:ext cx="7885533" cy="243893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txBox="1">
            <a:spLocks/>
          </p:cNvSpPr>
          <p:nvPr/>
        </p:nvSpPr>
        <p:spPr>
          <a:xfrm>
            <a:off x="2950029" y="2136311"/>
            <a:ext cx="7287984" cy="2277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chemeClr val="bg1"/>
                </a:solidFill>
                <a:effectLst>
                  <a:outerShdw blurRad="38100" dist="38100" dir="2700000" algn="tl">
                    <a:srgbClr val="000000">
                      <a:alpha val="43137"/>
                    </a:srgbClr>
                  </a:outerShdw>
                </a:effectLst>
              </a:rPr>
              <a:t>Moins </a:t>
            </a:r>
            <a:r>
              <a:rPr lang="fr-FR" dirty="0" smtClean="0">
                <a:solidFill>
                  <a:schemeClr val="bg1"/>
                </a:solidFill>
                <a:effectLst>
                  <a:outerShdw blurRad="38100" dist="38100" dir="2700000" algn="tl">
                    <a:srgbClr val="000000">
                      <a:alpha val="43137"/>
                    </a:srgbClr>
                  </a:outerShdw>
                </a:effectLst>
              </a:rPr>
              <a:t>dangereux </a:t>
            </a:r>
            <a:r>
              <a:rPr lang="fr-FR" b="1" dirty="0">
                <a:solidFill>
                  <a:schemeClr val="accent4"/>
                </a:solidFill>
                <a:effectLst>
                  <a:outerShdw blurRad="38100" dist="38100" dir="2700000" algn="tl">
                    <a:srgbClr val="000000">
                      <a:alpha val="43137"/>
                    </a:srgbClr>
                  </a:outerShdw>
                </a:effectLst>
              </a:rPr>
              <a:t>ne veut pas </a:t>
            </a:r>
            <a:r>
              <a:rPr lang="fr-FR" dirty="0">
                <a:solidFill>
                  <a:schemeClr val="bg1"/>
                </a:solidFill>
                <a:effectLst>
                  <a:outerShdw blurRad="38100" dist="38100" dir="2700000" algn="tl">
                    <a:srgbClr val="000000">
                      <a:alpha val="43137"/>
                    </a:srgbClr>
                  </a:outerShdw>
                </a:effectLst>
              </a:rPr>
              <a:t>dire sans </a:t>
            </a:r>
            <a:r>
              <a:rPr lang="fr-FR" dirty="0" smtClean="0">
                <a:solidFill>
                  <a:schemeClr val="bg1"/>
                </a:solidFill>
                <a:effectLst>
                  <a:outerShdw blurRad="38100" dist="38100" dir="2700000" algn="tl">
                    <a:srgbClr val="000000">
                      <a:alpha val="43137"/>
                    </a:srgbClr>
                  </a:outerShdw>
                </a:effectLst>
              </a:rPr>
              <a:t>danger !</a:t>
            </a:r>
            <a:endParaRPr lang="en-CA"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662861" y="1289209"/>
            <a:ext cx="1967206" cy="3939540"/>
          </a:xfrm>
          <a:prstGeom prst="rect">
            <a:avLst/>
          </a:prstGeom>
          <a:noFill/>
        </p:spPr>
        <p:txBody>
          <a:bodyPr wrap="none" lIns="91440" tIns="45720" rIns="91440" bIns="45720">
            <a:spAutoFit/>
          </a:bodyPr>
          <a:lstStyle/>
          <a:p>
            <a:pPr algn="ctr"/>
            <a:r>
              <a:rPr lang="en-US" sz="25000" dirty="0" smtClean="0">
                <a:ln w="0"/>
                <a:latin typeface="Arial" panose="020B0604020202020204" pitchFamily="34" charset="0"/>
                <a:cs typeface="Arial" panose="020B0604020202020204" pitchFamily="34" charset="0"/>
              </a:rPr>
              <a:t>2</a:t>
            </a:r>
            <a:endParaRPr lang="en-US" sz="25000" b="0" cap="none" spc="0" dirty="0">
              <a:ln w="0"/>
              <a:latin typeface="Arial" panose="020B0604020202020204" pitchFamily="34" charset="0"/>
              <a:cs typeface="Arial" panose="020B0604020202020204" pitchFamily="34" charset="0"/>
            </a:endParaRPr>
          </a:p>
        </p:txBody>
      </p:sp>
      <p:sp>
        <p:nvSpPr>
          <p:cNvPr id="13" name="TextBox 12"/>
          <p:cNvSpPr txBox="1"/>
          <p:nvPr/>
        </p:nvSpPr>
        <p:spPr>
          <a:xfrm>
            <a:off x="223158" y="119281"/>
            <a:ext cx="4631871" cy="707886"/>
          </a:xfrm>
          <a:prstGeom prst="rect">
            <a:avLst/>
          </a:prstGeom>
          <a:noFill/>
        </p:spPr>
        <p:txBody>
          <a:bodyPr wrap="square" rtlCol="0">
            <a:spAutoFit/>
          </a:bodyPr>
          <a:lstStyle/>
          <a:p>
            <a:pPr algn="ctr"/>
            <a:r>
              <a:rPr lang="en-CA" sz="4000" dirty="0"/>
              <a:t>Messages à </a:t>
            </a:r>
            <a:r>
              <a:rPr lang="en-CA" sz="4000" dirty="0" err="1"/>
              <a:t>retenir</a:t>
            </a:r>
            <a:endParaRPr lang="en-CA" sz="4000" dirty="0"/>
          </a:p>
        </p:txBody>
      </p:sp>
      <p:sp>
        <p:nvSpPr>
          <p:cNvPr id="9" name="TextBox 8"/>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8913861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10" name="Rectangle 9"/>
          <p:cNvSpPr/>
          <p:nvPr/>
        </p:nvSpPr>
        <p:spPr>
          <a:xfrm>
            <a:off x="2630067" y="2055813"/>
            <a:ext cx="7885533" cy="243893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txBox="1">
            <a:spLocks/>
          </p:cNvSpPr>
          <p:nvPr/>
        </p:nvSpPr>
        <p:spPr>
          <a:xfrm>
            <a:off x="2630066" y="2136311"/>
            <a:ext cx="7885533" cy="227793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chemeClr val="bg1"/>
                </a:solidFill>
                <a:effectLst>
                  <a:outerShdw blurRad="38100" dist="38100" dir="2700000" algn="tl">
                    <a:srgbClr val="000000">
                      <a:alpha val="43137"/>
                    </a:srgbClr>
                  </a:outerShdw>
                </a:effectLst>
              </a:rPr>
              <a:t>La nicotine crée une accoutumance </a:t>
            </a:r>
            <a:r>
              <a:rPr lang="fr-FR" dirty="0" smtClean="0">
                <a:solidFill>
                  <a:schemeClr val="bg1"/>
                </a:solidFill>
                <a:effectLst>
                  <a:outerShdw blurRad="38100" dist="38100" dir="2700000" algn="tl">
                    <a:srgbClr val="000000">
                      <a:alpha val="43137"/>
                    </a:srgbClr>
                  </a:outerShdw>
                </a:effectLst>
              </a:rPr>
              <a:t>et dépendance et </a:t>
            </a:r>
            <a:r>
              <a:rPr lang="fr-FR" dirty="0">
                <a:solidFill>
                  <a:schemeClr val="bg1"/>
                </a:solidFill>
                <a:effectLst>
                  <a:outerShdw blurRad="38100" dist="38100" dir="2700000" algn="tl">
                    <a:srgbClr val="000000">
                      <a:alpha val="43137"/>
                    </a:srgbClr>
                  </a:outerShdw>
                </a:effectLst>
              </a:rPr>
              <a:t>est toxique</a:t>
            </a:r>
            <a:r>
              <a:rPr lang="fr-FR" dirty="0" smtClean="0">
                <a:solidFill>
                  <a:schemeClr val="bg1"/>
                </a:solidFill>
                <a:effectLst>
                  <a:outerShdw blurRad="38100" dist="38100" dir="2700000" algn="tl">
                    <a:srgbClr val="000000">
                      <a:alpha val="43137"/>
                    </a:srgbClr>
                  </a:outerShdw>
                </a:effectLst>
              </a:rPr>
              <a:t>.</a:t>
            </a:r>
          </a:p>
          <a:p>
            <a:pPr algn="ctr"/>
            <a:endParaRPr lang="en-CA" dirty="0">
              <a:solidFill>
                <a:schemeClr val="bg1"/>
              </a:solidFill>
              <a:effectLst>
                <a:outerShdw blurRad="38100" dist="38100" dir="2700000" algn="tl">
                  <a:srgbClr val="000000">
                    <a:alpha val="43137"/>
                  </a:srgbClr>
                </a:outerShdw>
              </a:effectLst>
            </a:endParaRPr>
          </a:p>
          <a:p>
            <a:pPr algn="ctr"/>
            <a:r>
              <a:rPr lang="fr-FR" dirty="0">
                <a:solidFill>
                  <a:schemeClr val="bg1"/>
                </a:solidFill>
                <a:effectLst>
                  <a:outerShdw blurRad="38100" dist="38100" dir="2700000" algn="tl">
                    <a:srgbClr val="000000">
                      <a:alpha val="43137"/>
                    </a:srgbClr>
                  </a:outerShdw>
                </a:effectLst>
              </a:rPr>
              <a:t>Risque plus élevé de commencer à </a:t>
            </a:r>
            <a:r>
              <a:rPr lang="fr-FR" b="1" dirty="0" smtClean="0">
                <a:solidFill>
                  <a:schemeClr val="accent4"/>
                </a:solidFill>
                <a:effectLst>
                  <a:outerShdw blurRad="38100" dist="38100" dir="2700000" algn="tl">
                    <a:srgbClr val="000000">
                      <a:alpha val="43137"/>
                    </a:srgbClr>
                  </a:outerShdw>
                </a:effectLst>
              </a:rPr>
              <a:t>fumer </a:t>
            </a:r>
            <a:r>
              <a:rPr lang="fr-FR" dirty="0" smtClean="0">
                <a:solidFill>
                  <a:schemeClr val="bg1"/>
                </a:solidFill>
                <a:effectLst>
                  <a:outerShdw blurRad="38100" dist="38100" dir="2700000" algn="tl">
                    <a:srgbClr val="000000">
                      <a:alpha val="43137"/>
                    </a:srgbClr>
                  </a:outerShdw>
                </a:effectLst>
              </a:rPr>
              <a:t>!</a:t>
            </a:r>
            <a:endParaRPr lang="en-CA" b="1" dirty="0">
              <a:solidFill>
                <a:schemeClr val="accent4"/>
              </a:solidFill>
              <a:effectLst>
                <a:outerShdw blurRad="38100" dist="38100" dir="2700000" algn="tl">
                  <a:srgbClr val="000000">
                    <a:alpha val="43137"/>
                  </a:srgbClr>
                </a:outerShdw>
              </a:effectLst>
            </a:endParaRPr>
          </a:p>
        </p:txBody>
      </p:sp>
      <p:sp>
        <p:nvSpPr>
          <p:cNvPr id="12" name="Rectangle 11"/>
          <p:cNvSpPr/>
          <p:nvPr/>
        </p:nvSpPr>
        <p:spPr>
          <a:xfrm>
            <a:off x="662861" y="1289209"/>
            <a:ext cx="1967206" cy="3939540"/>
          </a:xfrm>
          <a:prstGeom prst="rect">
            <a:avLst/>
          </a:prstGeom>
          <a:noFill/>
        </p:spPr>
        <p:txBody>
          <a:bodyPr wrap="none" lIns="91440" tIns="45720" rIns="91440" bIns="45720">
            <a:spAutoFit/>
          </a:bodyPr>
          <a:lstStyle/>
          <a:p>
            <a:pPr algn="ctr"/>
            <a:r>
              <a:rPr lang="en-US" sz="25000" dirty="0">
                <a:ln w="0"/>
                <a:latin typeface="Arial" panose="020B0604020202020204" pitchFamily="34" charset="0"/>
                <a:cs typeface="Arial" panose="020B0604020202020204" pitchFamily="34" charset="0"/>
              </a:rPr>
              <a:t>3</a:t>
            </a:r>
            <a:endParaRPr lang="en-US" sz="25000" b="0" cap="none" spc="0" dirty="0">
              <a:ln w="0"/>
              <a:latin typeface="Arial" panose="020B0604020202020204" pitchFamily="34" charset="0"/>
              <a:cs typeface="Arial" panose="020B0604020202020204" pitchFamily="34" charset="0"/>
            </a:endParaRPr>
          </a:p>
        </p:txBody>
      </p:sp>
      <p:sp>
        <p:nvSpPr>
          <p:cNvPr id="13" name="TextBox 12"/>
          <p:cNvSpPr txBox="1"/>
          <p:nvPr/>
        </p:nvSpPr>
        <p:spPr>
          <a:xfrm>
            <a:off x="223158" y="119281"/>
            <a:ext cx="4631871" cy="707886"/>
          </a:xfrm>
          <a:prstGeom prst="rect">
            <a:avLst/>
          </a:prstGeom>
          <a:noFill/>
        </p:spPr>
        <p:txBody>
          <a:bodyPr wrap="square" rtlCol="0">
            <a:spAutoFit/>
          </a:bodyPr>
          <a:lstStyle/>
          <a:p>
            <a:pPr algn="ctr"/>
            <a:r>
              <a:rPr lang="en-CA" sz="4000" dirty="0"/>
              <a:t>Messages à </a:t>
            </a:r>
            <a:r>
              <a:rPr lang="en-CA" sz="4000" dirty="0" err="1"/>
              <a:t>retenir</a:t>
            </a:r>
            <a:endParaRPr lang="en-CA" sz="4000" dirty="0"/>
          </a:p>
        </p:txBody>
      </p:sp>
      <p:sp>
        <p:nvSpPr>
          <p:cNvPr id="9" name="TextBox 8"/>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4920093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7054"/>
          <a:stretch/>
        </p:blipFill>
        <p:spPr>
          <a:xfrm>
            <a:off x="0" y="0"/>
            <a:ext cx="12192000" cy="6858000"/>
          </a:xfrm>
          <a:prstGeom prst="rect">
            <a:avLst/>
          </a:prstGeom>
        </p:spPr>
      </p:pic>
      <p:sp>
        <p:nvSpPr>
          <p:cNvPr id="14" name="Rectangle 13"/>
          <p:cNvSpPr/>
          <p:nvPr/>
        </p:nvSpPr>
        <p:spPr>
          <a:xfrm>
            <a:off x="3864430" y="1742579"/>
            <a:ext cx="4201885" cy="2940048"/>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4109510" y="1219750"/>
            <a:ext cx="3570208" cy="3939540"/>
          </a:xfrm>
          <a:prstGeom prst="rect">
            <a:avLst/>
          </a:prstGeom>
          <a:noFill/>
        </p:spPr>
        <p:txBody>
          <a:bodyPr wrap="none" lIns="91440" tIns="45720" rIns="91440" bIns="45720">
            <a:spAutoFit/>
          </a:bodyPr>
          <a:lstStyle/>
          <a:p>
            <a:pPr algn="ctr"/>
            <a:r>
              <a:rPr lang="en-US" sz="25000" dirty="0" smtClean="0">
                <a:ln w="0"/>
                <a:solidFill>
                  <a:schemeClr val="accent4"/>
                </a:solidFill>
                <a:latin typeface="Arial" panose="020B0604020202020204" pitchFamily="34" charset="0"/>
                <a:cs typeface="Arial" panose="020B0604020202020204" pitchFamily="34" charset="0"/>
              </a:rPr>
              <a:t>4x</a:t>
            </a:r>
            <a:endParaRPr lang="en-US" sz="25000" b="0" cap="none" spc="0" dirty="0">
              <a:ln w="0"/>
              <a:solidFill>
                <a:schemeClr val="accent4"/>
              </a:solidFill>
              <a:latin typeface="Arial" panose="020B0604020202020204" pitchFamily="34" charset="0"/>
              <a:cs typeface="Arial" panose="020B0604020202020204" pitchFamily="34" charset="0"/>
            </a:endParaRPr>
          </a:p>
        </p:txBody>
      </p:sp>
      <p:sp>
        <p:nvSpPr>
          <p:cNvPr id="9" name="TextBox 8"/>
          <p:cNvSpPr txBox="1"/>
          <p:nvPr/>
        </p:nvSpPr>
        <p:spPr>
          <a:xfrm>
            <a:off x="2807368" y="1034693"/>
            <a:ext cx="6240379" cy="707886"/>
          </a:xfrm>
          <a:prstGeom prst="rect">
            <a:avLst/>
          </a:prstGeom>
          <a:noFill/>
        </p:spPr>
        <p:txBody>
          <a:bodyPr wrap="square" rtlCol="0">
            <a:spAutoFit/>
          </a:bodyPr>
          <a:lstStyle/>
          <a:p>
            <a:pPr algn="ctr"/>
            <a:r>
              <a:rPr lang="fr-FR" sz="4000" dirty="0"/>
              <a:t>Les jeunes qui </a:t>
            </a:r>
            <a:r>
              <a:rPr lang="fr-FR" sz="4000" dirty="0" err="1"/>
              <a:t>vapotent</a:t>
            </a:r>
            <a:r>
              <a:rPr lang="fr-FR" sz="4000" dirty="0"/>
              <a:t> ont </a:t>
            </a:r>
            <a:endParaRPr lang="en-CA" sz="4000" dirty="0"/>
          </a:p>
        </p:txBody>
      </p:sp>
      <p:sp>
        <p:nvSpPr>
          <p:cNvPr id="13" name="TextBox 12"/>
          <p:cNvSpPr txBox="1"/>
          <p:nvPr/>
        </p:nvSpPr>
        <p:spPr>
          <a:xfrm>
            <a:off x="2732886" y="4682627"/>
            <a:ext cx="6464969" cy="1323439"/>
          </a:xfrm>
          <a:prstGeom prst="rect">
            <a:avLst/>
          </a:prstGeom>
          <a:noFill/>
        </p:spPr>
        <p:txBody>
          <a:bodyPr wrap="square" rtlCol="0">
            <a:spAutoFit/>
          </a:bodyPr>
          <a:lstStyle/>
          <a:p>
            <a:pPr algn="ctr"/>
            <a:r>
              <a:rPr lang="fr-FR" sz="4000" dirty="0"/>
              <a:t>plus de risques de commencer à fumer.</a:t>
            </a:r>
            <a:endParaRPr lang="en-CA" sz="4000" dirty="0"/>
          </a:p>
        </p:txBody>
      </p:sp>
      <p:sp>
        <p:nvSpPr>
          <p:cNvPr id="7" name="TextBox 6"/>
          <p:cNvSpPr txBox="1"/>
          <p:nvPr/>
        </p:nvSpPr>
        <p:spPr>
          <a:xfrm>
            <a:off x="3649436" y="511864"/>
            <a:ext cx="4631871" cy="707886"/>
          </a:xfrm>
          <a:prstGeom prst="rect">
            <a:avLst/>
          </a:prstGeom>
          <a:noFill/>
        </p:spPr>
        <p:txBody>
          <a:bodyPr wrap="square" rtlCol="0">
            <a:spAutoFit/>
          </a:bodyPr>
          <a:lstStyle/>
          <a:p>
            <a:pPr algn="ctr"/>
            <a:r>
              <a:rPr lang="en-CA" sz="4000" b="1" dirty="0" err="1"/>
              <a:t>Souvenez-vous</a:t>
            </a:r>
            <a:r>
              <a:rPr lang="en-CA" sz="4000" b="1" dirty="0"/>
              <a:t>…</a:t>
            </a:r>
          </a:p>
        </p:txBody>
      </p:sp>
      <p:sp>
        <p:nvSpPr>
          <p:cNvPr id="8" name="TextBox 7"/>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34979419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10" name="Rectangle 9"/>
          <p:cNvSpPr/>
          <p:nvPr/>
        </p:nvSpPr>
        <p:spPr>
          <a:xfrm>
            <a:off x="2630067" y="2055813"/>
            <a:ext cx="7885533" cy="243893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txBox="1">
            <a:spLocks/>
          </p:cNvSpPr>
          <p:nvPr/>
        </p:nvSpPr>
        <p:spPr>
          <a:xfrm>
            <a:off x="3468266" y="2136311"/>
            <a:ext cx="6414795" cy="2277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chemeClr val="bg1"/>
                </a:solidFill>
                <a:effectLst>
                  <a:outerShdw blurRad="38100" dist="38100" dir="2700000" algn="tl">
                    <a:srgbClr val="000000">
                      <a:alpha val="43137"/>
                    </a:srgbClr>
                  </a:outerShdw>
                </a:effectLst>
              </a:rPr>
              <a:t>On </a:t>
            </a:r>
            <a:r>
              <a:rPr lang="fr-FR" b="1" dirty="0">
                <a:solidFill>
                  <a:schemeClr val="accent4"/>
                </a:solidFill>
                <a:effectLst>
                  <a:outerShdw blurRad="38100" dist="38100" dir="2700000" algn="tl">
                    <a:srgbClr val="000000">
                      <a:alpha val="43137"/>
                    </a:srgbClr>
                  </a:outerShdw>
                </a:effectLst>
              </a:rPr>
              <a:t>ne connaît pas </a:t>
            </a:r>
            <a:r>
              <a:rPr lang="fr-FR" dirty="0">
                <a:solidFill>
                  <a:schemeClr val="bg1"/>
                </a:solidFill>
                <a:effectLst>
                  <a:outerShdw blurRad="38100" dist="38100" dir="2700000" algn="tl">
                    <a:srgbClr val="000000">
                      <a:alpha val="43137"/>
                    </a:srgbClr>
                  </a:outerShdw>
                </a:effectLst>
              </a:rPr>
              <a:t>encore les risques à long terme pour la </a:t>
            </a:r>
            <a:r>
              <a:rPr lang="fr-FR" dirty="0" smtClean="0">
                <a:solidFill>
                  <a:schemeClr val="bg1"/>
                </a:solidFill>
                <a:effectLst>
                  <a:outerShdw blurRad="38100" dist="38100" dir="2700000" algn="tl">
                    <a:srgbClr val="000000">
                      <a:alpha val="43137"/>
                    </a:srgbClr>
                  </a:outerShdw>
                </a:effectLst>
              </a:rPr>
              <a:t>santé.</a:t>
            </a:r>
            <a:endParaRPr lang="en-CA" b="1" dirty="0">
              <a:solidFill>
                <a:schemeClr val="accent4"/>
              </a:solidFill>
              <a:effectLst>
                <a:outerShdw blurRad="38100" dist="38100" dir="2700000" algn="tl">
                  <a:srgbClr val="000000">
                    <a:alpha val="43137"/>
                  </a:srgbClr>
                </a:outerShdw>
              </a:effectLst>
            </a:endParaRPr>
          </a:p>
        </p:txBody>
      </p:sp>
      <p:sp>
        <p:nvSpPr>
          <p:cNvPr id="12" name="Rectangle 11"/>
          <p:cNvSpPr/>
          <p:nvPr/>
        </p:nvSpPr>
        <p:spPr>
          <a:xfrm>
            <a:off x="662861" y="1289209"/>
            <a:ext cx="1967206" cy="3939540"/>
          </a:xfrm>
          <a:prstGeom prst="rect">
            <a:avLst/>
          </a:prstGeom>
          <a:noFill/>
        </p:spPr>
        <p:txBody>
          <a:bodyPr wrap="none" lIns="91440" tIns="45720" rIns="91440" bIns="45720">
            <a:spAutoFit/>
          </a:bodyPr>
          <a:lstStyle/>
          <a:p>
            <a:pPr algn="ctr"/>
            <a:r>
              <a:rPr lang="en-US" sz="25000" dirty="0" smtClean="0">
                <a:ln w="0"/>
                <a:latin typeface="Arial" panose="020B0604020202020204" pitchFamily="34" charset="0"/>
                <a:cs typeface="Arial" panose="020B0604020202020204" pitchFamily="34" charset="0"/>
              </a:rPr>
              <a:t>4</a:t>
            </a:r>
            <a:endParaRPr lang="en-US" sz="25000" b="0" cap="none" spc="0" dirty="0">
              <a:ln w="0"/>
              <a:latin typeface="Arial" panose="020B0604020202020204" pitchFamily="34" charset="0"/>
              <a:cs typeface="Arial" panose="020B0604020202020204" pitchFamily="34" charset="0"/>
            </a:endParaRPr>
          </a:p>
        </p:txBody>
      </p:sp>
      <p:sp>
        <p:nvSpPr>
          <p:cNvPr id="13" name="TextBox 12"/>
          <p:cNvSpPr txBox="1"/>
          <p:nvPr/>
        </p:nvSpPr>
        <p:spPr>
          <a:xfrm>
            <a:off x="223158" y="119281"/>
            <a:ext cx="4631871" cy="707886"/>
          </a:xfrm>
          <a:prstGeom prst="rect">
            <a:avLst/>
          </a:prstGeom>
          <a:noFill/>
        </p:spPr>
        <p:txBody>
          <a:bodyPr wrap="square" rtlCol="0">
            <a:spAutoFit/>
          </a:bodyPr>
          <a:lstStyle/>
          <a:p>
            <a:pPr algn="ctr"/>
            <a:r>
              <a:rPr lang="en-CA" sz="4000" dirty="0"/>
              <a:t>Messages à </a:t>
            </a:r>
            <a:r>
              <a:rPr lang="en-CA" sz="4000" dirty="0" err="1"/>
              <a:t>retenir</a:t>
            </a:r>
            <a:endParaRPr lang="en-CA" sz="4000" dirty="0"/>
          </a:p>
        </p:txBody>
      </p:sp>
      <p:sp>
        <p:nvSpPr>
          <p:cNvPr id="9" name="TextBox 8"/>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2516504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4CC81-D784-4A11-BF60-3CF634731FB3}"/>
              </a:ext>
            </a:extLst>
          </p:cNvPr>
          <p:cNvSpPr/>
          <p:nvPr/>
        </p:nvSpPr>
        <p:spPr>
          <a:xfrm>
            <a:off x="439930" y="487907"/>
            <a:ext cx="5460999" cy="238477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chemeClr val="accent4"/>
                </a:solidFill>
                <a:effectLst/>
                <a:uLnTx/>
                <a:uFillTx/>
                <a:latin typeface="Calibri" panose="020F0502020204030204"/>
                <a:ea typeface="+mn-ea"/>
                <a:cs typeface="+mn-cs"/>
              </a:rPr>
              <a:t>Merci !</a:t>
            </a:r>
          </a:p>
        </p:txBody>
      </p:sp>
      <p:sp>
        <p:nvSpPr>
          <p:cNvPr id="4" name="TextBox 3"/>
          <p:cNvSpPr txBox="1"/>
          <p:nvPr/>
        </p:nvSpPr>
        <p:spPr>
          <a:xfrm>
            <a:off x="4382606" y="4995952"/>
            <a:ext cx="761688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500" b="0" i="0" u="none" strike="noStrike" kern="1200" cap="none" spc="0" normalizeH="0" baseline="0" noProof="0" dirty="0">
                <a:ln>
                  <a:noFill/>
                </a:ln>
                <a:solidFill>
                  <a:schemeClr val="accent4"/>
                </a:solidFill>
                <a:effectLst/>
                <a:uLnTx/>
                <a:uFillTx/>
                <a:latin typeface="Calibri" panose="020F0502020204030204"/>
                <a:ea typeface="+mn-ea"/>
                <a:cs typeface="+mn-cs"/>
              </a:rPr>
              <a:t>Questions ?</a:t>
            </a:r>
            <a:endParaRPr kumimoji="0" lang="en-CA" sz="4400" b="0" i="0" u="none" strike="noStrike" kern="1200" cap="none" spc="0" normalizeH="0" baseline="0" noProof="0" dirty="0">
              <a:ln>
                <a:noFill/>
              </a:ln>
              <a:solidFill>
                <a:schemeClr val="accent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934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9218" name="Picture 2" descr="C:\Users\jchien\AppData\Local\Microsoft\Windows\Temporary Internet Files\Content.IE5\ATQGVDWA\smokin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WordArt 3"/>
          <p:cNvSpPr>
            <a:spLocks noChangeArrowheads="1" noChangeShapeType="1" noTextEdit="1"/>
          </p:cNvSpPr>
          <p:nvPr/>
        </p:nvSpPr>
        <p:spPr bwMode="auto">
          <a:xfrm>
            <a:off x="6794703" y="676075"/>
            <a:ext cx="3863975"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prstClr val="white"/>
                </a:solidFill>
                <a:effectLst/>
                <a:uLnTx/>
                <a:uFillTx/>
                <a:latin typeface="Arial Narrow" panose="020B0606020202030204" pitchFamily="34" charset="0"/>
                <a:ea typeface="+mn-ea"/>
                <a:cs typeface="+mn-cs"/>
              </a:rPr>
              <a:t>UNE SEULE BOUFÉE</a:t>
            </a:r>
          </a:p>
        </p:txBody>
      </p:sp>
      <p:sp>
        <p:nvSpPr>
          <p:cNvPr id="14" name="WordArt 3"/>
          <p:cNvSpPr>
            <a:spLocks noChangeArrowheads="1" noChangeShapeType="1" noTextEdit="1"/>
          </p:cNvSpPr>
          <p:nvPr/>
        </p:nvSpPr>
        <p:spPr bwMode="auto">
          <a:xfrm>
            <a:off x="6794703" y="1344239"/>
            <a:ext cx="3863975"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smtClean="0">
                <a:ln>
                  <a:noFill/>
                </a:ln>
                <a:effectLst/>
                <a:uLnTx/>
                <a:uFillTx/>
                <a:latin typeface="Arial Narrow" panose="020B0606020202030204" pitchFamily="34" charset="0"/>
                <a:ea typeface="+mn-ea"/>
                <a:cs typeface="+mn-cs"/>
              </a:rPr>
              <a:t>DE FUMÉE DE</a:t>
            </a:r>
            <a:endParaRPr kumimoji="0" lang="en-CA" sz="3600" b="1" i="0" u="none" strike="noStrike" kern="10" cap="none" spc="-150" normalizeH="0" baseline="0" noProof="0" dirty="0">
              <a:ln>
                <a:noFill/>
              </a:ln>
              <a:effectLst/>
              <a:uLnTx/>
              <a:uFillTx/>
              <a:latin typeface="Arial Narrow" panose="020B0606020202030204" pitchFamily="34" charset="0"/>
              <a:ea typeface="+mn-ea"/>
              <a:cs typeface="+mn-cs"/>
            </a:endParaRPr>
          </a:p>
        </p:txBody>
      </p:sp>
      <p:sp>
        <p:nvSpPr>
          <p:cNvPr id="15" name="WordArt 3"/>
          <p:cNvSpPr>
            <a:spLocks noChangeArrowheads="1" noChangeShapeType="1" noTextEdit="1"/>
          </p:cNvSpPr>
          <p:nvPr/>
        </p:nvSpPr>
        <p:spPr bwMode="auto">
          <a:xfrm>
            <a:off x="6794703" y="1992311"/>
            <a:ext cx="4033718"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FF0000"/>
                </a:solidFill>
                <a:effectLst/>
                <a:uLnTx/>
                <a:uFillTx/>
                <a:latin typeface="Arial Narrow" panose="020B0606020202030204" pitchFamily="34" charset="0"/>
                <a:ea typeface="+mn-ea"/>
                <a:cs typeface="+mn-cs"/>
              </a:rPr>
              <a:t>CIGARETTE</a:t>
            </a:r>
            <a:r>
              <a:rPr kumimoji="0" lang="en-CA" sz="3600" b="1" i="0" u="none" strike="noStrike" kern="10" cap="none" spc="-300" normalizeH="0" baseline="0" noProof="0" dirty="0" smtClean="0">
                <a:ln>
                  <a:noFill/>
                </a:ln>
                <a:solidFill>
                  <a:prstClr val="white"/>
                </a:solidFill>
                <a:effectLst/>
                <a:uLnTx/>
                <a:uFillTx/>
                <a:latin typeface="Arial Narrow" panose="020B0606020202030204" pitchFamily="34" charset="0"/>
                <a:ea typeface="+mn-ea"/>
                <a:cs typeface="+mn-cs"/>
              </a:rPr>
              <a:t> </a:t>
            </a:r>
            <a:endParaRPr kumimoji="0" lang="en-CA" sz="3600" b="1" i="0" u="none" strike="noStrike" kern="10" cap="none" spc="-30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6" name="WordArt 3"/>
          <p:cNvSpPr>
            <a:spLocks noChangeArrowheads="1" noChangeShapeType="1" noTextEdit="1"/>
          </p:cNvSpPr>
          <p:nvPr/>
        </p:nvSpPr>
        <p:spPr bwMode="auto">
          <a:xfrm>
            <a:off x="6794701" y="2708669"/>
            <a:ext cx="3863975" cy="26987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prstClr val="white"/>
                </a:solidFill>
                <a:effectLst/>
                <a:uLnTx/>
                <a:uFillTx/>
                <a:latin typeface="Arial Narrow" panose="020B0606020202030204" pitchFamily="34" charset="0"/>
                <a:ea typeface="+mn-ea"/>
                <a:cs typeface="+mn-cs"/>
              </a:rPr>
              <a:t>RENFERME</a:t>
            </a:r>
            <a:r>
              <a:rPr kumimoji="0" lang="en-CA" sz="3600" b="1" i="0" u="none" strike="noStrike" kern="10" cap="none" spc="0" normalizeH="0" noProof="0" dirty="0" smtClean="0">
                <a:ln>
                  <a:noFill/>
                </a:ln>
                <a:solidFill>
                  <a:prstClr val="white"/>
                </a:solidFill>
                <a:effectLst/>
                <a:uLnTx/>
                <a:uFillTx/>
                <a:latin typeface="Arial Narrow" panose="020B0606020202030204" pitchFamily="34" charset="0"/>
                <a:ea typeface="+mn-ea"/>
                <a:cs typeface="+mn-cs"/>
              </a:rPr>
              <a:t> PLUS DE</a:t>
            </a:r>
            <a:endParaRPr kumimoji="0" lang="en-CA" sz="3600" b="1" i="0" u="none" strike="noStrike" kern="1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7" name="WordArt 3"/>
          <p:cNvSpPr>
            <a:spLocks noChangeArrowheads="1" noChangeShapeType="1" noTextEdit="1"/>
          </p:cNvSpPr>
          <p:nvPr/>
        </p:nvSpPr>
        <p:spPr bwMode="auto">
          <a:xfrm>
            <a:off x="6794703" y="3130944"/>
            <a:ext cx="3863975" cy="41116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FF0000"/>
                </a:solidFill>
                <a:effectLst/>
                <a:uLnTx/>
                <a:uFillTx/>
                <a:latin typeface="Arial Narrow" panose="020B0606020202030204" pitchFamily="34" charset="0"/>
                <a:ea typeface="+mn-ea"/>
                <a:cs typeface="+mn-cs"/>
              </a:rPr>
              <a:t>7000</a:t>
            </a:r>
            <a:endParaRPr kumimoji="0" lang="en-CA" sz="3600" b="1" i="0" u="none" strike="noStrike" kern="1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18" name="WordArt 3"/>
          <p:cNvSpPr>
            <a:spLocks noChangeArrowheads="1" noChangeShapeType="1" noTextEdit="1"/>
          </p:cNvSpPr>
          <p:nvPr/>
        </p:nvSpPr>
        <p:spPr bwMode="auto">
          <a:xfrm>
            <a:off x="6794703" y="3719360"/>
            <a:ext cx="3863973" cy="32680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prstClr val="white"/>
                </a:solidFill>
                <a:effectLst/>
                <a:uLnTx/>
                <a:uFillTx/>
                <a:latin typeface="Arial Narrow" panose="020B0606020202030204" pitchFamily="34" charset="0"/>
                <a:ea typeface="+mn-ea"/>
                <a:cs typeface="+mn-cs"/>
              </a:rPr>
              <a:t>PRODUITS</a:t>
            </a:r>
            <a:endParaRPr kumimoji="0" lang="en-CA" sz="3600" b="1" i="0" u="none" strike="noStrike" kern="1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19" name="WordArt 3"/>
          <p:cNvSpPr>
            <a:spLocks noChangeArrowheads="1" noChangeShapeType="1" noTextEdit="1"/>
          </p:cNvSpPr>
          <p:nvPr/>
        </p:nvSpPr>
        <p:spPr bwMode="auto">
          <a:xfrm>
            <a:off x="6798926" y="4190181"/>
            <a:ext cx="3863975" cy="41116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prstClr val="white"/>
                </a:solidFill>
                <a:effectLst/>
                <a:uLnTx/>
                <a:uFillTx/>
                <a:latin typeface="Arial Narrow" panose="020B0606020202030204" pitchFamily="34" charset="0"/>
                <a:ea typeface="+mn-ea"/>
                <a:cs typeface="+mn-cs"/>
              </a:rPr>
              <a:t>CHIMIQUES.</a:t>
            </a:r>
            <a:endParaRPr kumimoji="0" lang="en-CA" sz="3600" b="1" i="0" u="none" strike="noStrike" kern="1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0" name="WordArt 3"/>
          <p:cNvSpPr>
            <a:spLocks noChangeArrowheads="1" noChangeShapeType="1" noTextEdit="1"/>
          </p:cNvSpPr>
          <p:nvPr/>
        </p:nvSpPr>
        <p:spPr bwMode="auto">
          <a:xfrm>
            <a:off x="6794701" y="5188983"/>
            <a:ext cx="1210944" cy="1008113"/>
          </a:xfrm>
          <a:prstGeom prst="rect">
            <a:avLst/>
          </a:prstGeom>
          <a:noFill/>
          <a:extLst/>
        </p:spPr>
        <p:txBody>
          <a:bodyPr wrap="none" fromWordArt="1">
            <a:prstTxWarp prst="textPlain">
              <a:avLst>
                <a:gd name="adj" fmla="val 50000"/>
              </a:avLst>
            </a:prstTxWarp>
          </a:bodyPr>
          <a:lstStyle/>
          <a:p>
            <a:pPr algn="ctr" rtl="0">
              <a:buNone/>
            </a:pPr>
            <a:r>
              <a:rPr lang="en-CA" sz="3600" b="1" kern="10" spc="-150" dirty="0" smtClean="0">
                <a:ln>
                  <a:noFill/>
                </a:ln>
                <a:solidFill>
                  <a:srgbClr val="FF0000"/>
                </a:solidFill>
                <a:effectLst/>
                <a:latin typeface="Arial Narrow" panose="020B0606020202030204" pitchFamily="34" charset="0"/>
              </a:rPr>
              <a:t>69</a:t>
            </a:r>
            <a:endParaRPr lang="en-CA" sz="3600" b="1" kern="10" spc="-150" dirty="0">
              <a:ln>
                <a:noFill/>
              </a:ln>
              <a:solidFill>
                <a:srgbClr val="FF0000"/>
              </a:solidFill>
              <a:effectLst/>
              <a:latin typeface="Arial Narrow" panose="020B0606020202030204" pitchFamily="34" charset="0"/>
            </a:endParaRPr>
          </a:p>
        </p:txBody>
      </p:sp>
      <p:sp>
        <p:nvSpPr>
          <p:cNvPr id="21" name="WordArt 3"/>
          <p:cNvSpPr>
            <a:spLocks noChangeArrowheads="1" noChangeShapeType="1" noTextEdit="1"/>
          </p:cNvSpPr>
          <p:nvPr/>
        </p:nvSpPr>
        <p:spPr bwMode="auto">
          <a:xfrm>
            <a:off x="8149660" y="5180493"/>
            <a:ext cx="2478073" cy="296524"/>
          </a:xfrm>
          <a:prstGeom prst="rect">
            <a:avLst/>
          </a:prstGeom>
          <a:solidFill>
            <a:srgbClr val="FF0000"/>
          </a:solidFill>
          <a:extLst/>
        </p:spPr>
        <p:txBody>
          <a:bodyPr wrap="none" fromWordArt="1">
            <a:prstTxWarp prst="textPlain">
              <a:avLst>
                <a:gd name="adj" fmla="val 50000"/>
              </a:avLst>
            </a:prstTxWarp>
          </a:bodyPr>
          <a:lstStyle/>
          <a:p>
            <a:pPr algn="ctr" rtl="0">
              <a:buNone/>
            </a:pPr>
            <a:r>
              <a:rPr lang="en-CA" sz="3600" b="1" kern="10" dirty="0" smtClean="0">
                <a:latin typeface="Arial Narrow" panose="020B0606020202030204" pitchFamily="34" charset="0"/>
              </a:rPr>
              <a:t>PRODUITS CHIMIQUES</a:t>
            </a:r>
            <a:endParaRPr lang="en-CA" sz="3600" b="1" kern="10" dirty="0">
              <a:ln>
                <a:noFill/>
              </a:ln>
              <a:effectLst/>
              <a:latin typeface="Arial Narrow" panose="020B0606020202030204" pitchFamily="34" charset="0"/>
            </a:endParaRPr>
          </a:p>
        </p:txBody>
      </p:sp>
      <p:sp>
        <p:nvSpPr>
          <p:cNvPr id="22" name="WordArt 3"/>
          <p:cNvSpPr>
            <a:spLocks noChangeArrowheads="1" noChangeShapeType="1" noTextEdit="1"/>
          </p:cNvSpPr>
          <p:nvPr/>
        </p:nvSpPr>
        <p:spPr bwMode="auto">
          <a:xfrm>
            <a:off x="8139830" y="5540532"/>
            <a:ext cx="2478073" cy="296524"/>
          </a:xfrm>
          <a:prstGeom prst="rect">
            <a:avLst/>
          </a:prstGeom>
          <a:solidFill>
            <a:srgbClr val="FF0000"/>
          </a:solidFill>
          <a:extLst/>
        </p:spPr>
        <p:txBody>
          <a:bodyPr wrap="none" fromWordArt="1">
            <a:prstTxWarp prst="textPlain">
              <a:avLst>
                <a:gd name="adj" fmla="val 50000"/>
              </a:avLst>
            </a:prstTxWarp>
          </a:bodyPr>
          <a:lstStyle/>
          <a:p>
            <a:pPr algn="ctr" rtl="0">
              <a:buNone/>
            </a:pPr>
            <a:r>
              <a:rPr lang="en-CA" sz="3600" b="1" kern="10" dirty="0" smtClean="0">
                <a:latin typeface="Arial Narrow" panose="020B0606020202030204" pitchFamily="34" charset="0"/>
              </a:rPr>
              <a:t>QUI CAUSENT</a:t>
            </a:r>
            <a:endParaRPr lang="en-CA" sz="3600" b="1" kern="10" dirty="0">
              <a:ln>
                <a:noFill/>
              </a:ln>
              <a:effectLst/>
              <a:latin typeface="Arial Narrow" panose="020B0606020202030204" pitchFamily="34" charset="0"/>
            </a:endParaRPr>
          </a:p>
        </p:txBody>
      </p:sp>
      <p:sp>
        <p:nvSpPr>
          <p:cNvPr id="23" name="WordArt 3"/>
          <p:cNvSpPr>
            <a:spLocks noChangeArrowheads="1" noChangeShapeType="1" noTextEdit="1"/>
          </p:cNvSpPr>
          <p:nvPr/>
        </p:nvSpPr>
        <p:spPr bwMode="auto">
          <a:xfrm>
            <a:off x="8149662" y="5900572"/>
            <a:ext cx="2478073" cy="296524"/>
          </a:xfrm>
          <a:prstGeom prst="rect">
            <a:avLst/>
          </a:prstGeom>
          <a:solidFill>
            <a:srgbClr val="FF0000"/>
          </a:solidFill>
          <a:extLst/>
        </p:spPr>
        <p:txBody>
          <a:bodyPr wrap="none" fromWordArt="1">
            <a:prstTxWarp prst="textPlain">
              <a:avLst>
                <a:gd name="adj" fmla="val 50000"/>
              </a:avLst>
            </a:prstTxWarp>
          </a:bodyPr>
          <a:lstStyle/>
          <a:p>
            <a:pPr algn="ctr" rtl="0">
              <a:buNone/>
            </a:pPr>
            <a:r>
              <a:rPr lang="en-CA" sz="3600" b="1" kern="10" dirty="0" smtClean="0">
                <a:latin typeface="Arial Narrow" panose="020B0606020202030204" pitchFamily="34" charset="0"/>
              </a:rPr>
              <a:t>LE CANCER.</a:t>
            </a:r>
            <a:endParaRPr lang="en-CA" sz="3600" b="1" kern="10" dirty="0">
              <a:ln>
                <a:noFill/>
              </a:ln>
              <a:effectLst/>
              <a:latin typeface="Arial Narrow" panose="020B0606020202030204" pitchFamily="34" charset="0"/>
            </a:endParaRPr>
          </a:p>
        </p:txBody>
      </p:sp>
    </p:spTree>
    <p:extLst>
      <p:ext uri="{BB962C8B-B14F-4D97-AF65-F5344CB8AC3E}">
        <p14:creationId xmlns:p14="http://schemas.microsoft.com/office/powerpoint/2010/main" val="117740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00" fill="hold">
                                          <p:stCondLst>
                                            <p:cond delay="0"/>
                                          </p:stCondLst>
                                        </p:cTn>
                                        <p:tgtEl>
                                          <p:spTgt spid="14"/>
                                        </p:tgtEl>
                                        <p:attrNameLst>
                                          <p:attrName>r</p:attrName>
                                        </p:attrNameLst>
                                      </p:cBhvr>
                                    </p:animRot>
                                    <p:animRot by="-240000">
                                      <p:cBhvr>
                                        <p:cTn id="7" dur="400" fill="hold">
                                          <p:stCondLst>
                                            <p:cond delay="400"/>
                                          </p:stCondLst>
                                        </p:cTn>
                                        <p:tgtEl>
                                          <p:spTgt spid="14"/>
                                        </p:tgtEl>
                                        <p:attrNameLst>
                                          <p:attrName>r</p:attrName>
                                        </p:attrNameLst>
                                      </p:cBhvr>
                                    </p:animRot>
                                    <p:animRot by="240000">
                                      <p:cBhvr>
                                        <p:cTn id="8" dur="400" fill="hold">
                                          <p:stCondLst>
                                            <p:cond delay="800"/>
                                          </p:stCondLst>
                                        </p:cTn>
                                        <p:tgtEl>
                                          <p:spTgt spid="14"/>
                                        </p:tgtEl>
                                        <p:attrNameLst>
                                          <p:attrName>r</p:attrName>
                                        </p:attrNameLst>
                                      </p:cBhvr>
                                    </p:animRot>
                                    <p:animRot by="-240000">
                                      <p:cBhvr>
                                        <p:cTn id="9" dur="400" fill="hold">
                                          <p:stCondLst>
                                            <p:cond delay="1200"/>
                                          </p:stCondLst>
                                        </p:cTn>
                                        <p:tgtEl>
                                          <p:spTgt spid="14"/>
                                        </p:tgtEl>
                                        <p:attrNameLst>
                                          <p:attrName>r</p:attrName>
                                        </p:attrNameLst>
                                      </p:cBhvr>
                                    </p:animRot>
                                    <p:animRot by="120000">
                                      <p:cBhvr>
                                        <p:cTn id="10" dur="400" fill="hold">
                                          <p:stCondLst>
                                            <p:cond delay="1600"/>
                                          </p:stCondLst>
                                        </p:cTn>
                                        <p:tgtEl>
                                          <p:spTgt spid="14"/>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200" fill="hold">
                                          <p:stCondLst>
                                            <p:cond delay="0"/>
                                          </p:stCondLst>
                                        </p:cTn>
                                        <p:tgtEl>
                                          <p:spTgt spid="20"/>
                                        </p:tgtEl>
                                        <p:attrNameLst>
                                          <p:attrName>r</p:attrName>
                                        </p:attrNameLst>
                                      </p:cBhvr>
                                    </p:animRot>
                                    <p:animRot by="-240000">
                                      <p:cBhvr>
                                        <p:cTn id="13" dur="400" fill="hold">
                                          <p:stCondLst>
                                            <p:cond delay="400"/>
                                          </p:stCondLst>
                                        </p:cTn>
                                        <p:tgtEl>
                                          <p:spTgt spid="20"/>
                                        </p:tgtEl>
                                        <p:attrNameLst>
                                          <p:attrName>r</p:attrName>
                                        </p:attrNameLst>
                                      </p:cBhvr>
                                    </p:animRot>
                                    <p:animRot by="240000">
                                      <p:cBhvr>
                                        <p:cTn id="14" dur="400" fill="hold">
                                          <p:stCondLst>
                                            <p:cond delay="800"/>
                                          </p:stCondLst>
                                        </p:cTn>
                                        <p:tgtEl>
                                          <p:spTgt spid="20"/>
                                        </p:tgtEl>
                                        <p:attrNameLst>
                                          <p:attrName>r</p:attrName>
                                        </p:attrNameLst>
                                      </p:cBhvr>
                                    </p:animRot>
                                    <p:animRot by="-240000">
                                      <p:cBhvr>
                                        <p:cTn id="15" dur="400" fill="hold">
                                          <p:stCondLst>
                                            <p:cond delay="1200"/>
                                          </p:stCondLst>
                                        </p:cTn>
                                        <p:tgtEl>
                                          <p:spTgt spid="20"/>
                                        </p:tgtEl>
                                        <p:attrNameLst>
                                          <p:attrName>r</p:attrName>
                                        </p:attrNameLst>
                                      </p:cBhvr>
                                    </p:animRot>
                                    <p:animRot by="120000">
                                      <p:cBhvr>
                                        <p:cTn id="16" dur="400" fill="hold">
                                          <p:stCondLst>
                                            <p:cond delay="16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9218" name="Picture 2" descr="C:\Users\jchien\AppData\Local\Microsoft\Windows\Temporary Internet Files\Content.IE5\ATQGVDWA\smokin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3"/>
          <p:cNvSpPr>
            <a:spLocks noChangeArrowheads="1" noChangeShapeType="1" noTextEdit="1"/>
          </p:cNvSpPr>
          <p:nvPr/>
        </p:nvSpPr>
        <p:spPr bwMode="auto">
          <a:xfrm>
            <a:off x="6180769" y="1196752"/>
            <a:ext cx="3863975"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a:ln>
                  <a:noFill/>
                </a:ln>
                <a:solidFill>
                  <a:srgbClr val="B50B58"/>
                </a:solidFill>
                <a:effectLst/>
                <a:uLnTx/>
                <a:uFillTx/>
                <a:latin typeface="Arial Narrow" panose="020B0606020202030204" pitchFamily="34" charset="0"/>
                <a:ea typeface="+mn-ea"/>
                <a:cs typeface="+mn-cs"/>
              </a:rPr>
              <a:t>BUTANE</a:t>
            </a:r>
          </a:p>
        </p:txBody>
      </p:sp>
      <p:sp>
        <p:nvSpPr>
          <p:cNvPr id="7" name="WordArt 3"/>
          <p:cNvSpPr>
            <a:spLocks noChangeArrowheads="1" noChangeShapeType="1" noTextEdit="1"/>
          </p:cNvSpPr>
          <p:nvPr/>
        </p:nvSpPr>
        <p:spPr bwMode="auto">
          <a:xfrm>
            <a:off x="6176104" y="2547183"/>
            <a:ext cx="3863975" cy="60061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ED515C"/>
                </a:solidFill>
                <a:effectLst/>
                <a:uLnTx/>
                <a:uFillTx/>
                <a:latin typeface="Arial Narrow" panose="020B0606020202030204" pitchFamily="34" charset="0"/>
                <a:ea typeface="+mn-ea"/>
                <a:cs typeface="+mn-cs"/>
              </a:rPr>
              <a:t>ACÉTONE</a:t>
            </a:r>
            <a:endParaRPr kumimoji="0" lang="en-CA" sz="3600" b="1" i="0" u="none" strike="noStrike" kern="10" cap="none" spc="-300" normalizeH="0" baseline="0" noProof="0" dirty="0">
              <a:ln>
                <a:noFill/>
              </a:ln>
              <a:solidFill>
                <a:srgbClr val="ED515C"/>
              </a:solidFill>
              <a:effectLst/>
              <a:uLnTx/>
              <a:uFillTx/>
              <a:latin typeface="Arial Narrow" panose="020B0606020202030204" pitchFamily="34" charset="0"/>
              <a:ea typeface="+mn-ea"/>
              <a:cs typeface="+mn-cs"/>
            </a:endParaRPr>
          </a:p>
        </p:txBody>
      </p:sp>
      <p:sp>
        <p:nvSpPr>
          <p:cNvPr id="11" name="WordArt 3"/>
          <p:cNvSpPr>
            <a:spLocks noChangeArrowheads="1" noChangeShapeType="1" noTextEdit="1"/>
          </p:cNvSpPr>
          <p:nvPr/>
        </p:nvSpPr>
        <p:spPr bwMode="auto">
          <a:xfrm>
            <a:off x="6191300" y="3797845"/>
            <a:ext cx="3863975" cy="504056"/>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7030A0"/>
                </a:solidFill>
                <a:effectLst/>
                <a:uLnTx/>
                <a:uFillTx/>
                <a:latin typeface="Arial Narrow" panose="020B0606020202030204" pitchFamily="34" charset="0"/>
                <a:ea typeface="+mn-ea"/>
                <a:cs typeface="+mn-cs"/>
              </a:rPr>
              <a:t>MONOXYDE DE CARBONE</a:t>
            </a:r>
            <a:endParaRPr kumimoji="0" lang="en-CA" sz="3600" b="1" i="0" u="none" strike="noStrike" kern="10" cap="none" spc="0" normalizeH="0" baseline="0" noProof="0" dirty="0">
              <a:ln>
                <a:noFill/>
              </a:ln>
              <a:solidFill>
                <a:srgbClr val="7030A0"/>
              </a:solidFill>
              <a:effectLst/>
              <a:uLnTx/>
              <a:uFillTx/>
              <a:latin typeface="Arial Narrow" panose="020B0606020202030204" pitchFamily="34" charset="0"/>
              <a:ea typeface="+mn-ea"/>
              <a:cs typeface="+mn-cs"/>
            </a:endParaRPr>
          </a:p>
        </p:txBody>
      </p:sp>
      <p:sp>
        <p:nvSpPr>
          <p:cNvPr id="12" name="WordArt 3"/>
          <p:cNvSpPr>
            <a:spLocks noChangeArrowheads="1" noChangeShapeType="1" noTextEdit="1"/>
          </p:cNvSpPr>
          <p:nvPr/>
        </p:nvSpPr>
        <p:spPr bwMode="auto">
          <a:xfrm>
            <a:off x="6176103" y="3284985"/>
            <a:ext cx="3863975" cy="41116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FFFF00"/>
                </a:solidFill>
                <a:effectLst/>
                <a:uLnTx/>
                <a:uFillTx/>
                <a:latin typeface="Arial Narrow" panose="020B0606020202030204" pitchFamily="34" charset="0"/>
                <a:ea typeface="+mn-ea"/>
                <a:cs typeface="+mn-cs"/>
              </a:rPr>
              <a:t>ARSENIC</a:t>
            </a:r>
          </a:p>
        </p:txBody>
      </p:sp>
      <p:sp>
        <p:nvSpPr>
          <p:cNvPr id="13" name="WordArt 3"/>
          <p:cNvSpPr>
            <a:spLocks noChangeArrowheads="1" noChangeShapeType="1" noTextEdit="1"/>
          </p:cNvSpPr>
          <p:nvPr/>
        </p:nvSpPr>
        <p:spPr bwMode="auto">
          <a:xfrm>
            <a:off x="6187272" y="5053620"/>
            <a:ext cx="3868002" cy="607628"/>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EF755F"/>
                </a:solidFill>
                <a:effectLst/>
                <a:uLnTx/>
                <a:uFillTx/>
                <a:latin typeface="Arial Narrow" panose="020B0606020202030204" pitchFamily="34" charset="0"/>
                <a:ea typeface="+mn-ea"/>
                <a:cs typeface="+mn-cs"/>
              </a:rPr>
              <a:t>AMMONIAC</a:t>
            </a:r>
            <a:endParaRPr kumimoji="0" lang="en-CA" sz="3600" b="1" i="0" u="none" strike="noStrike" kern="10" cap="none" spc="0" normalizeH="0" baseline="0" noProof="0" dirty="0">
              <a:ln>
                <a:noFill/>
              </a:ln>
              <a:solidFill>
                <a:srgbClr val="EF755F"/>
              </a:solidFill>
              <a:effectLst/>
              <a:uLnTx/>
              <a:uFillTx/>
              <a:latin typeface="Arial Narrow" panose="020B0606020202030204" pitchFamily="34" charset="0"/>
              <a:ea typeface="+mn-ea"/>
              <a:cs typeface="+mn-cs"/>
            </a:endParaRPr>
          </a:p>
        </p:txBody>
      </p:sp>
      <p:sp>
        <p:nvSpPr>
          <p:cNvPr id="15" name="WordArt 3"/>
          <p:cNvSpPr>
            <a:spLocks noChangeArrowheads="1" noChangeShapeType="1" noTextEdit="1"/>
          </p:cNvSpPr>
          <p:nvPr/>
        </p:nvSpPr>
        <p:spPr bwMode="auto">
          <a:xfrm>
            <a:off x="6198445" y="1899295"/>
            <a:ext cx="2015113"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smtClean="0">
                <a:ln>
                  <a:noFill/>
                </a:ln>
                <a:solidFill>
                  <a:srgbClr val="FF0000"/>
                </a:solidFill>
                <a:effectLst/>
                <a:uLnTx/>
                <a:uFillTx/>
                <a:latin typeface="Arial Narrow" panose="020B0606020202030204" pitchFamily="34" charset="0"/>
                <a:ea typeface="+mn-ea"/>
                <a:cs typeface="+mn-cs"/>
              </a:rPr>
              <a:t>GOUDRON</a:t>
            </a:r>
            <a:endParaRPr kumimoji="0" lang="en-CA" sz="3600" b="1" i="0" u="none" strike="noStrike" kern="10" cap="none" spc="-150" normalizeH="0" baseline="0" noProof="0" dirty="0">
              <a:ln>
                <a:noFill/>
              </a:ln>
              <a:solidFill>
                <a:srgbClr val="0070C0"/>
              </a:solidFill>
              <a:effectLst/>
              <a:uLnTx/>
              <a:uFillTx/>
              <a:latin typeface="Arial Narrow" panose="020B0606020202030204" pitchFamily="34" charset="0"/>
              <a:ea typeface="+mn-ea"/>
              <a:cs typeface="+mn-cs"/>
            </a:endParaRPr>
          </a:p>
        </p:txBody>
      </p:sp>
      <p:sp>
        <p:nvSpPr>
          <p:cNvPr id="16" name="WordArt 3"/>
          <p:cNvSpPr>
            <a:spLocks noChangeArrowheads="1" noChangeShapeType="1" noTextEdit="1"/>
          </p:cNvSpPr>
          <p:nvPr/>
        </p:nvSpPr>
        <p:spPr bwMode="auto">
          <a:xfrm>
            <a:off x="6189286" y="5773707"/>
            <a:ext cx="3863975" cy="41116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6FEBA0"/>
                </a:solidFill>
                <a:effectLst/>
                <a:uLnTx/>
                <a:uFillTx/>
                <a:latin typeface="Arial Narrow" panose="020B0606020202030204" pitchFamily="34" charset="0"/>
                <a:ea typeface="+mn-ea"/>
                <a:cs typeface="+mn-cs"/>
              </a:rPr>
              <a:t>FORMALDÉHYDE</a:t>
            </a:r>
            <a:endParaRPr kumimoji="0" lang="en-CA" sz="3600" b="1" i="0" u="none" strike="noStrike" kern="10" cap="none" spc="0" normalizeH="0" baseline="0" noProof="0" dirty="0">
              <a:ln>
                <a:noFill/>
              </a:ln>
              <a:solidFill>
                <a:srgbClr val="6FEBA0"/>
              </a:solidFill>
              <a:effectLst/>
              <a:uLnTx/>
              <a:uFillTx/>
              <a:latin typeface="Arial Narrow" panose="020B0606020202030204" pitchFamily="34" charset="0"/>
              <a:ea typeface="+mn-ea"/>
              <a:cs typeface="+mn-cs"/>
            </a:endParaRPr>
          </a:p>
        </p:txBody>
      </p:sp>
      <p:sp>
        <p:nvSpPr>
          <p:cNvPr id="17" name="WordArt 3"/>
          <p:cNvSpPr>
            <a:spLocks noChangeArrowheads="1" noChangeShapeType="1" noTextEdit="1"/>
          </p:cNvSpPr>
          <p:nvPr/>
        </p:nvSpPr>
        <p:spPr bwMode="auto">
          <a:xfrm>
            <a:off x="6198445" y="4380492"/>
            <a:ext cx="3863975" cy="56498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B6DF5E">
                    <a:lumMod val="75000"/>
                  </a:srgbClr>
                </a:solidFill>
                <a:effectLst/>
                <a:uLnTx/>
                <a:uFillTx/>
                <a:latin typeface="Arial Narrow" panose="020B0606020202030204" pitchFamily="34" charset="0"/>
                <a:ea typeface="+mn-ea"/>
                <a:cs typeface="+mn-cs"/>
              </a:rPr>
              <a:t>MÉTHANE</a:t>
            </a:r>
            <a:endParaRPr kumimoji="0" lang="en-CA" sz="3600" b="1" i="0" u="none" strike="noStrike" kern="10" cap="none" spc="0" normalizeH="0" baseline="0" noProof="0" dirty="0">
              <a:ln>
                <a:noFill/>
              </a:ln>
              <a:solidFill>
                <a:srgbClr val="B6DF5E">
                  <a:lumMod val="75000"/>
                </a:srgbClr>
              </a:solidFill>
              <a:effectLst/>
              <a:uLnTx/>
              <a:uFillTx/>
              <a:latin typeface="Arial Narrow" panose="020B0606020202030204" pitchFamily="34" charset="0"/>
              <a:ea typeface="+mn-ea"/>
              <a:cs typeface="+mn-cs"/>
            </a:endParaRPr>
          </a:p>
        </p:txBody>
      </p:sp>
      <p:sp>
        <p:nvSpPr>
          <p:cNvPr id="18" name="WordArt 3"/>
          <p:cNvSpPr>
            <a:spLocks noChangeArrowheads="1" noChangeShapeType="1" noTextEdit="1"/>
          </p:cNvSpPr>
          <p:nvPr/>
        </p:nvSpPr>
        <p:spPr bwMode="auto">
          <a:xfrm>
            <a:off x="6180634" y="620689"/>
            <a:ext cx="3874640" cy="205582"/>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prstClr val="black"/>
                </a:solidFill>
                <a:effectLst/>
                <a:uLnTx/>
                <a:uFillTx/>
                <a:latin typeface="Arial Narrow" panose="020B0606020202030204" pitchFamily="34" charset="0"/>
                <a:ea typeface="+mn-ea"/>
                <a:cs typeface="+mn-cs"/>
              </a:rPr>
              <a:t>SOME OF THE CHEMICALS…</a:t>
            </a:r>
            <a:endParaRPr kumimoji="0" lang="en-CA" sz="3600" b="1" i="0" u="none" strike="noStrike" kern="1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14" name="WordArt 3"/>
          <p:cNvSpPr>
            <a:spLocks noChangeArrowheads="1" noChangeShapeType="1" noTextEdit="1"/>
          </p:cNvSpPr>
          <p:nvPr/>
        </p:nvSpPr>
        <p:spPr bwMode="auto">
          <a:xfrm>
            <a:off x="8341895" y="1900625"/>
            <a:ext cx="1698182"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smtClean="0">
                <a:ln>
                  <a:noFill/>
                </a:ln>
                <a:solidFill>
                  <a:srgbClr val="636363">
                    <a:lumMod val="60000"/>
                    <a:lumOff val="40000"/>
                  </a:srgbClr>
                </a:solidFill>
                <a:effectLst/>
                <a:uLnTx/>
                <a:uFillTx/>
                <a:latin typeface="Arial Narrow" panose="020B0606020202030204" pitchFamily="34" charset="0"/>
                <a:ea typeface="+mn-ea"/>
                <a:cs typeface="+mn-cs"/>
              </a:rPr>
              <a:t>PLOMB</a:t>
            </a:r>
            <a:endParaRPr kumimoji="0" lang="en-CA" sz="3600" b="1" i="0" u="none" strike="noStrike" kern="10" cap="none" spc="-150" normalizeH="0" baseline="0" noProof="0" dirty="0">
              <a:ln>
                <a:noFill/>
              </a:ln>
              <a:solidFill>
                <a:srgbClr val="636363">
                  <a:lumMod val="60000"/>
                  <a:lumOff val="40000"/>
                </a:srgb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92047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3" grpId="0"/>
      <p:bldP spid="15" grpId="0"/>
      <p:bldP spid="16" grpId="0"/>
      <p:bldP spid="17"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3" name="WordArt 3"/>
          <p:cNvSpPr>
            <a:spLocks noChangeArrowheads="1" noChangeShapeType="1" noTextEdit="1"/>
          </p:cNvSpPr>
          <p:nvPr/>
        </p:nvSpPr>
        <p:spPr bwMode="auto">
          <a:xfrm>
            <a:off x="2404086" y="1653233"/>
            <a:ext cx="1723299" cy="302588"/>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3600" b="1" kern="10" spc="-150" dirty="0" smtClean="0">
                <a:solidFill>
                  <a:srgbClr val="FF0000"/>
                </a:solidFill>
                <a:latin typeface="Arial Narrow" panose="020B0606020202030204" pitchFamily="34" charset="0"/>
              </a:rPr>
              <a:t>GOUDRON</a:t>
            </a:r>
            <a:endParaRPr kumimoji="0" lang="en-CA" sz="3600" b="1" i="0" u="none" strike="noStrike" kern="10" cap="none" spc="-150" normalizeH="0" baseline="0" noProof="0" dirty="0">
              <a:ln>
                <a:noFill/>
              </a:ln>
              <a:solidFill>
                <a:srgbClr val="0070C0"/>
              </a:solidFill>
              <a:effectLst/>
              <a:uLnTx/>
              <a:uFillTx/>
              <a:latin typeface="Arial Narrow" panose="020B0606020202030204" pitchFamily="34" charset="0"/>
              <a:ea typeface="+mn-ea"/>
              <a:cs typeface="+mn-cs"/>
            </a:endParaRPr>
          </a:p>
        </p:txBody>
      </p:sp>
      <p:sp>
        <p:nvSpPr>
          <p:cNvPr id="36" name="WordArt 3"/>
          <p:cNvSpPr>
            <a:spLocks noChangeArrowheads="1" noChangeShapeType="1" noTextEdit="1"/>
          </p:cNvSpPr>
          <p:nvPr/>
        </p:nvSpPr>
        <p:spPr bwMode="auto">
          <a:xfrm>
            <a:off x="2213808" y="577495"/>
            <a:ext cx="7764379" cy="46552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lvl="0" algn="ctr" defTabSz="457200">
              <a:defRPr/>
            </a:pPr>
            <a:r>
              <a:rPr lang="en-CA" sz="3600" b="1" kern="10" dirty="0" smtClean="0">
                <a:solidFill>
                  <a:srgbClr val="6FEBA0"/>
                </a:solidFill>
                <a:latin typeface="Arial Narrow" panose="020B0606020202030204" pitchFamily="34" charset="0"/>
              </a:rPr>
              <a:t>OÙ TROUVE-T-ON AUSSI </a:t>
            </a:r>
            <a:r>
              <a:rPr kumimoji="0" lang="en-CA" sz="3600" b="1" i="0" u="none" strike="noStrike" kern="10" cap="none" spc="0" normalizeH="0" baseline="0" noProof="0" dirty="0" smtClean="0">
                <a:ln>
                  <a:noFill/>
                </a:ln>
                <a:solidFill>
                  <a:prstClr val="white"/>
                </a:solidFill>
                <a:effectLst/>
                <a:uLnTx/>
                <a:uFillTx/>
                <a:latin typeface="Arial Narrow" panose="020B0606020202030204" pitchFamily="34" charset="0"/>
                <a:ea typeface="+mn-ea"/>
                <a:cs typeface="+mn-cs"/>
              </a:rPr>
              <a:t>CES PRODUITS CHIMIQUES ?</a:t>
            </a:r>
            <a:r>
              <a:rPr kumimoji="0" lang="en-CA" sz="3600" b="1" i="0" u="none" strike="noStrike" kern="10" cap="none" spc="0" normalizeH="0" baseline="0" noProof="0" dirty="0" smtClean="0">
                <a:ln>
                  <a:noFill/>
                </a:ln>
                <a:solidFill>
                  <a:prstClr val="black"/>
                </a:solidFill>
                <a:effectLst/>
                <a:uLnTx/>
                <a:uFillTx/>
                <a:latin typeface="Arial Narrow" panose="020B0606020202030204" pitchFamily="34" charset="0"/>
                <a:ea typeface="+mn-ea"/>
                <a:cs typeface="+mn-cs"/>
              </a:rPr>
              <a:t>?</a:t>
            </a:r>
            <a:endParaRPr kumimoji="0" lang="en-CA" sz="3600" b="1" i="0" u="none" strike="noStrike" kern="1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37" name="WordArt 3"/>
          <p:cNvSpPr>
            <a:spLocks noChangeArrowheads="1" noChangeShapeType="1" noTextEdit="1"/>
          </p:cNvSpPr>
          <p:nvPr/>
        </p:nvSpPr>
        <p:spPr bwMode="auto">
          <a:xfrm>
            <a:off x="8256239" y="1653233"/>
            <a:ext cx="1395975" cy="295372"/>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smtClean="0">
                <a:ln>
                  <a:noFill/>
                </a:ln>
                <a:solidFill>
                  <a:srgbClr val="636363">
                    <a:lumMod val="60000"/>
                    <a:lumOff val="40000"/>
                  </a:srgbClr>
                </a:solidFill>
                <a:effectLst/>
                <a:uLnTx/>
                <a:uFillTx/>
                <a:latin typeface="Arial Narrow" panose="020B0606020202030204" pitchFamily="34" charset="0"/>
                <a:ea typeface="+mn-ea"/>
                <a:cs typeface="+mn-cs"/>
              </a:rPr>
              <a:t>PLOMB</a:t>
            </a:r>
            <a:endParaRPr kumimoji="0" lang="en-CA" sz="3600" b="1" i="0" u="none" strike="noStrike" kern="10" cap="none" spc="-150" normalizeH="0" baseline="0" noProof="0" dirty="0">
              <a:ln>
                <a:noFill/>
              </a:ln>
              <a:solidFill>
                <a:srgbClr val="636363">
                  <a:lumMod val="60000"/>
                  <a:lumOff val="40000"/>
                </a:srgbClr>
              </a:solidFill>
              <a:effectLst/>
              <a:uLnTx/>
              <a:uFillTx/>
              <a:latin typeface="Arial Narrow" panose="020B0606020202030204" pitchFamily="34" charset="0"/>
              <a:ea typeface="+mn-ea"/>
              <a:cs typeface="+mn-cs"/>
            </a:endParaRPr>
          </a:p>
        </p:txBody>
      </p:sp>
      <p:pic>
        <p:nvPicPr>
          <p:cNvPr id="38" name="Picture 2" descr="Image result for lighter"/>
          <p:cNvPicPr>
            <a:picLocks noChangeAspect="1" noChangeArrowheads="1"/>
          </p:cNvPicPr>
          <p:nvPr/>
        </p:nvPicPr>
        <p:blipFill rotWithShape="1">
          <a:blip r:embed="rId3">
            <a:extLst>
              <a:ext uri="{28A0092B-C50C-407E-A947-70E740481C1C}">
                <a14:useLocalDpi xmlns:a14="http://schemas.microsoft.com/office/drawing/2010/main" val="0"/>
              </a:ext>
            </a:extLst>
          </a:blip>
          <a:srcRect l="9344" t="9638" r="10023" b="5041"/>
          <a:stretch/>
        </p:blipFill>
        <p:spPr bwMode="auto">
          <a:xfrm>
            <a:off x="4871862" y="1955821"/>
            <a:ext cx="2448272" cy="3462074"/>
          </a:xfrm>
          <a:prstGeom prst="rect">
            <a:avLst/>
          </a:prstGeom>
          <a:noFill/>
          <a:extLst>
            <a:ext uri="{909E8E84-426E-40DD-AFC4-6F175D3DCCD1}">
              <a14:hiddenFill xmlns:a14="http://schemas.microsoft.com/office/drawing/2010/main">
                <a:solidFill>
                  <a:srgbClr val="FFFFFF"/>
                </a:solidFill>
              </a14:hiddenFill>
            </a:ext>
          </a:extLst>
        </p:spPr>
      </p:pic>
      <p:sp>
        <p:nvSpPr>
          <p:cNvPr id="39" name="WordArt 3"/>
          <p:cNvSpPr>
            <a:spLocks noChangeArrowheads="1" noChangeShapeType="1" noTextEdit="1"/>
          </p:cNvSpPr>
          <p:nvPr/>
        </p:nvSpPr>
        <p:spPr bwMode="auto">
          <a:xfrm>
            <a:off x="4943872" y="1685947"/>
            <a:ext cx="2304256" cy="26987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a:ln>
                  <a:noFill/>
                </a:ln>
                <a:solidFill>
                  <a:srgbClr val="B50B58"/>
                </a:solidFill>
                <a:effectLst/>
                <a:uLnTx/>
                <a:uFillTx/>
                <a:latin typeface="Arial Narrow" panose="020B0606020202030204" pitchFamily="34" charset="0"/>
                <a:ea typeface="+mn-ea"/>
                <a:cs typeface="+mn-cs"/>
              </a:rPr>
              <a:t>BUTANE</a:t>
            </a:r>
          </a:p>
        </p:txBody>
      </p:sp>
      <p:pic>
        <p:nvPicPr>
          <p:cNvPr id="1028" name="Picture 4" descr="Image result for batteri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2570" y="2145905"/>
            <a:ext cx="2843313" cy="2566190"/>
          </a:xfrm>
          <a:prstGeom prst="rect">
            <a:avLst/>
          </a:prstGeom>
          <a:noFill/>
          <a:extLst>
            <a:ext uri="{909E8E84-426E-40DD-AFC4-6F175D3DCCD1}">
              <a14:hiddenFill xmlns:a14="http://schemas.microsoft.com/office/drawing/2010/main">
                <a:solidFill>
                  <a:srgbClr val="FFFFFF"/>
                </a:solidFill>
              </a14:hiddenFill>
            </a:ext>
          </a:extLst>
        </p:spPr>
      </p:pic>
      <p:sp>
        <p:nvSpPr>
          <p:cNvPr id="43" name="Content Placeholder 6"/>
          <p:cNvSpPr txBox="1">
            <a:spLocks/>
          </p:cNvSpPr>
          <p:nvPr/>
        </p:nvSpPr>
        <p:spPr>
          <a:xfrm>
            <a:off x="4709213" y="5517232"/>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Lighter Fluid</a:t>
            </a:r>
          </a:p>
        </p:txBody>
      </p:sp>
      <p:sp>
        <p:nvSpPr>
          <p:cNvPr id="44" name="Content Placeholder 6"/>
          <p:cNvSpPr txBox="1">
            <a:spLocks/>
          </p:cNvSpPr>
          <p:nvPr/>
        </p:nvSpPr>
        <p:spPr>
          <a:xfrm>
            <a:off x="1854122" y="4855732"/>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Pavement</a:t>
            </a:r>
          </a:p>
        </p:txBody>
      </p:sp>
      <p:sp>
        <p:nvSpPr>
          <p:cNvPr id="45" name="Content Placeholder 6"/>
          <p:cNvSpPr txBox="1">
            <a:spLocks/>
          </p:cNvSpPr>
          <p:nvPr/>
        </p:nvSpPr>
        <p:spPr>
          <a:xfrm>
            <a:off x="7567438" y="4848516"/>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Batteries</a:t>
            </a:r>
          </a:p>
        </p:txBody>
      </p:sp>
      <p:pic>
        <p:nvPicPr>
          <p:cNvPr id="46" name="Picture 6" descr="C:\Users\jchien\AppData\Local\Microsoft\Windows\Temporary Internet Files\Content.IE5\0VBHO8KQ\southwest-desert-road[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63" t="32527" r="13064"/>
          <a:stretch/>
        </p:blipFill>
        <p:spPr bwMode="auto">
          <a:xfrm>
            <a:off x="1819252" y="2190991"/>
            <a:ext cx="2843312" cy="257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67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00"/>
                                        <p:tgtEl>
                                          <p:spTgt spid="10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39" grpId="0"/>
      <p:bldP spid="43"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9" name="WordArt 3"/>
          <p:cNvSpPr>
            <a:spLocks noChangeArrowheads="1" noChangeShapeType="1" noTextEdit="1"/>
          </p:cNvSpPr>
          <p:nvPr/>
        </p:nvSpPr>
        <p:spPr bwMode="auto">
          <a:xfrm>
            <a:off x="2021129" y="1809375"/>
            <a:ext cx="2346045" cy="26987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ED515C"/>
                </a:solidFill>
                <a:effectLst/>
                <a:uLnTx/>
                <a:uFillTx/>
                <a:latin typeface="Arial Narrow" panose="020B0606020202030204" pitchFamily="34" charset="0"/>
                <a:ea typeface="+mn-ea"/>
                <a:cs typeface="+mn-cs"/>
              </a:rPr>
              <a:t>ACÉTONE</a:t>
            </a:r>
            <a:endParaRPr kumimoji="0" lang="en-CA" sz="3600" b="1" i="0" u="none" strike="noStrike" kern="10" cap="none" spc="-300" normalizeH="0" baseline="0" noProof="0" dirty="0">
              <a:ln>
                <a:noFill/>
              </a:ln>
              <a:solidFill>
                <a:srgbClr val="ED515C"/>
              </a:solidFill>
              <a:effectLst/>
              <a:uLnTx/>
              <a:uFillTx/>
              <a:latin typeface="Arial Narrow" panose="020B0606020202030204" pitchFamily="34" charset="0"/>
              <a:ea typeface="+mn-ea"/>
              <a:cs typeface="+mn-cs"/>
            </a:endParaRPr>
          </a:p>
        </p:txBody>
      </p:sp>
      <p:sp>
        <p:nvSpPr>
          <p:cNvPr id="31" name="WordArt 3"/>
          <p:cNvSpPr>
            <a:spLocks noChangeArrowheads="1" noChangeShapeType="1" noTextEdit="1"/>
          </p:cNvSpPr>
          <p:nvPr/>
        </p:nvSpPr>
        <p:spPr bwMode="auto">
          <a:xfrm>
            <a:off x="4922977" y="1809375"/>
            <a:ext cx="2346045" cy="26987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FFFF00"/>
                </a:solidFill>
                <a:effectLst/>
                <a:uLnTx/>
                <a:uFillTx/>
                <a:latin typeface="Arial Narrow" panose="020B0606020202030204" pitchFamily="34" charset="0"/>
                <a:ea typeface="+mn-ea"/>
                <a:cs typeface="+mn-cs"/>
              </a:rPr>
              <a:t>ARSENIC</a:t>
            </a:r>
          </a:p>
        </p:txBody>
      </p:sp>
      <p:sp>
        <p:nvSpPr>
          <p:cNvPr id="32" name="WordArt 3"/>
          <p:cNvSpPr>
            <a:spLocks noChangeArrowheads="1" noChangeShapeType="1" noTextEdit="1"/>
          </p:cNvSpPr>
          <p:nvPr/>
        </p:nvSpPr>
        <p:spPr bwMode="auto">
          <a:xfrm>
            <a:off x="7793163" y="1801406"/>
            <a:ext cx="2348490" cy="26987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EF755F"/>
                </a:solidFill>
                <a:effectLst/>
                <a:uLnTx/>
                <a:uFillTx/>
                <a:latin typeface="Arial Narrow" panose="020B0606020202030204" pitchFamily="34" charset="0"/>
                <a:ea typeface="+mn-ea"/>
                <a:cs typeface="+mn-cs"/>
              </a:rPr>
              <a:t>AMMONIAC</a:t>
            </a:r>
            <a:endParaRPr kumimoji="0" lang="en-CA" sz="3600" b="1" i="0" u="none" strike="noStrike" kern="10" cap="none" spc="0" normalizeH="0" baseline="0" noProof="0" dirty="0">
              <a:ln>
                <a:noFill/>
              </a:ln>
              <a:solidFill>
                <a:srgbClr val="EF755F"/>
              </a:solidFill>
              <a:effectLst/>
              <a:uLnTx/>
              <a:uFillTx/>
              <a:latin typeface="Arial Narrow" panose="020B0606020202030204" pitchFamily="34" charset="0"/>
              <a:ea typeface="+mn-ea"/>
              <a:cs typeface="+mn-cs"/>
            </a:endParaRPr>
          </a:p>
        </p:txBody>
      </p:sp>
      <p:sp>
        <p:nvSpPr>
          <p:cNvPr id="19" name="Content Placeholder 6"/>
          <p:cNvSpPr txBox="1">
            <a:spLocks/>
          </p:cNvSpPr>
          <p:nvPr/>
        </p:nvSpPr>
        <p:spPr>
          <a:xfrm>
            <a:off x="1891108" y="4984535"/>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Nail Polish Remover</a:t>
            </a:r>
          </a:p>
        </p:txBody>
      </p:sp>
      <p:sp>
        <p:nvSpPr>
          <p:cNvPr id="20" name="Content Placeholder 6"/>
          <p:cNvSpPr txBox="1">
            <a:spLocks/>
          </p:cNvSpPr>
          <p:nvPr/>
        </p:nvSpPr>
        <p:spPr>
          <a:xfrm>
            <a:off x="7580623" y="4999748"/>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Household Cleaners</a:t>
            </a:r>
          </a:p>
        </p:txBody>
      </p:sp>
      <p:pic>
        <p:nvPicPr>
          <p:cNvPr id="21" name="Picture 2" descr="Image result for household clea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009" y="2327205"/>
            <a:ext cx="2838798" cy="25802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jchien\AppData\Local\Microsoft\Windows\Temporary Internet Files\Content.IE5\3641WQJ2\NAIL POLISH REMOVER[1].jpg"/>
          <p:cNvPicPr>
            <a:picLocks noChangeAspect="1" noChangeArrowheads="1"/>
          </p:cNvPicPr>
          <p:nvPr/>
        </p:nvPicPr>
        <p:blipFill rotWithShape="1">
          <a:blip r:embed="rId4">
            <a:extLst>
              <a:ext uri="{28A0092B-C50C-407E-A947-70E740481C1C}">
                <a14:useLocalDpi xmlns:a14="http://schemas.microsoft.com/office/drawing/2010/main" val="0"/>
              </a:ext>
            </a:extLst>
          </a:blip>
          <a:srcRect l="13019"/>
          <a:stretch/>
        </p:blipFill>
        <p:spPr bwMode="auto">
          <a:xfrm>
            <a:off x="1865901" y="2311990"/>
            <a:ext cx="2853812" cy="2580291"/>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6"/>
          <p:cNvSpPr txBox="1">
            <a:spLocks/>
          </p:cNvSpPr>
          <p:nvPr/>
        </p:nvSpPr>
        <p:spPr>
          <a:xfrm>
            <a:off x="4709214" y="5595423"/>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Poison </a:t>
            </a:r>
          </a:p>
        </p:txBody>
      </p:sp>
      <p:pic>
        <p:nvPicPr>
          <p:cNvPr id="2050" name="Picture 2" descr="Image result for rat pois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2893" y="2311989"/>
            <a:ext cx="2344433" cy="3233700"/>
          </a:xfrm>
          <a:prstGeom prst="rect">
            <a:avLst/>
          </a:prstGeom>
          <a:noFill/>
          <a:extLst>
            <a:ext uri="{909E8E84-426E-40DD-AFC4-6F175D3DCCD1}">
              <a14:hiddenFill xmlns:a14="http://schemas.microsoft.com/office/drawing/2010/main">
                <a:solidFill>
                  <a:srgbClr val="FFFFFF"/>
                </a:solidFill>
              </a14:hiddenFill>
            </a:ext>
          </a:extLst>
        </p:spPr>
      </p:pic>
      <p:sp>
        <p:nvSpPr>
          <p:cNvPr id="13" name="WordArt 3"/>
          <p:cNvSpPr>
            <a:spLocks noChangeArrowheads="1" noChangeShapeType="1" noTextEdit="1"/>
          </p:cNvSpPr>
          <p:nvPr/>
        </p:nvSpPr>
        <p:spPr bwMode="auto">
          <a:xfrm>
            <a:off x="2262919" y="579227"/>
            <a:ext cx="7764379" cy="46552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lvl="0" algn="ctr" defTabSz="457200">
              <a:defRPr/>
            </a:pPr>
            <a:r>
              <a:rPr lang="en-CA" sz="3600" b="1" kern="10" dirty="0" smtClean="0">
                <a:solidFill>
                  <a:srgbClr val="7030A0"/>
                </a:solidFill>
                <a:latin typeface="Arial Narrow" panose="020B0606020202030204" pitchFamily="34" charset="0"/>
              </a:rPr>
              <a:t>OÙ TROUVE-T-ON AUSSI </a:t>
            </a:r>
            <a:r>
              <a:rPr kumimoji="0" lang="en-CA" sz="3600" b="1" i="0" u="none" strike="noStrike" kern="10" cap="none" spc="0" normalizeH="0" baseline="0" noProof="0" dirty="0" smtClean="0">
                <a:ln>
                  <a:noFill/>
                </a:ln>
                <a:solidFill>
                  <a:prstClr val="white"/>
                </a:solidFill>
                <a:effectLst/>
                <a:uLnTx/>
                <a:uFillTx/>
                <a:latin typeface="Arial Narrow" panose="020B0606020202030204" pitchFamily="34" charset="0"/>
                <a:ea typeface="+mn-ea"/>
                <a:cs typeface="+mn-cs"/>
              </a:rPr>
              <a:t>CES PRODUITS CHIMIQUES ?</a:t>
            </a:r>
            <a:r>
              <a:rPr kumimoji="0" lang="en-CA" sz="3600" b="1" i="0" u="none" strike="noStrike" kern="10" cap="none" spc="0" normalizeH="0" baseline="0" noProof="0" dirty="0" smtClean="0">
                <a:ln>
                  <a:noFill/>
                </a:ln>
                <a:solidFill>
                  <a:prstClr val="black"/>
                </a:solidFill>
                <a:effectLst/>
                <a:uLnTx/>
                <a:uFillTx/>
                <a:latin typeface="Arial Narrow" panose="020B0606020202030204" pitchFamily="34" charset="0"/>
                <a:ea typeface="+mn-ea"/>
                <a:cs typeface="+mn-cs"/>
              </a:rPr>
              <a:t>?</a:t>
            </a:r>
            <a:endParaRPr kumimoji="0" lang="en-CA" sz="3600" b="1" i="0" u="none" strike="noStrike" kern="10" cap="none" spc="0" normalizeH="0" baseline="0" noProof="0" dirty="0">
              <a:ln>
                <a:noFill/>
              </a:ln>
              <a:solidFill>
                <a:srgbClr val="FF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84312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P spid="19" grpId="0"/>
      <p:bldP spid="20"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 name="WordArt 3"/>
          <p:cNvSpPr>
            <a:spLocks noChangeArrowheads="1" noChangeShapeType="1" noTextEdit="1"/>
          </p:cNvSpPr>
          <p:nvPr/>
        </p:nvSpPr>
        <p:spPr bwMode="auto">
          <a:xfrm>
            <a:off x="2135560" y="1772816"/>
            <a:ext cx="2376264" cy="373454"/>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7030A0"/>
                </a:solidFill>
                <a:effectLst/>
                <a:uLnTx/>
                <a:uFillTx/>
                <a:latin typeface="Arial Narrow" panose="020B0606020202030204" pitchFamily="34" charset="0"/>
                <a:ea typeface="+mn-ea"/>
                <a:cs typeface="+mn-cs"/>
              </a:rPr>
              <a:t>MONOXYDE DE CARBONE</a:t>
            </a:r>
            <a:endParaRPr kumimoji="0" lang="en-CA" sz="3600" b="1" i="0" u="none" strike="noStrike" kern="10" cap="none" spc="0" normalizeH="0" baseline="0" noProof="0" dirty="0">
              <a:ln>
                <a:noFill/>
              </a:ln>
              <a:solidFill>
                <a:srgbClr val="7030A0"/>
              </a:solidFill>
              <a:effectLst/>
              <a:uLnTx/>
              <a:uFillTx/>
              <a:latin typeface="Arial Narrow" panose="020B0606020202030204" pitchFamily="34" charset="0"/>
              <a:ea typeface="+mn-ea"/>
              <a:cs typeface="+mn-cs"/>
            </a:endParaRPr>
          </a:p>
        </p:txBody>
      </p:sp>
      <p:sp>
        <p:nvSpPr>
          <p:cNvPr id="34" name="WordArt 3"/>
          <p:cNvSpPr>
            <a:spLocks noChangeArrowheads="1" noChangeShapeType="1" noTextEdit="1"/>
          </p:cNvSpPr>
          <p:nvPr/>
        </p:nvSpPr>
        <p:spPr bwMode="auto">
          <a:xfrm>
            <a:off x="5128951" y="1772818"/>
            <a:ext cx="2033928" cy="373453"/>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6FEBA0"/>
                </a:solidFill>
                <a:effectLst/>
                <a:uLnTx/>
                <a:uFillTx/>
                <a:latin typeface="Arial Narrow" panose="020B0606020202030204" pitchFamily="34" charset="0"/>
                <a:ea typeface="+mn-ea"/>
                <a:cs typeface="+mn-cs"/>
              </a:rPr>
              <a:t>FORMALDÉHYDE</a:t>
            </a:r>
            <a:endParaRPr kumimoji="0" lang="en-CA" sz="3600" b="1" i="0" u="none" strike="noStrike" kern="10" cap="none" spc="0" normalizeH="0" baseline="0" noProof="0" dirty="0">
              <a:ln>
                <a:noFill/>
              </a:ln>
              <a:solidFill>
                <a:srgbClr val="6FEBA0"/>
              </a:solidFill>
              <a:effectLst/>
              <a:uLnTx/>
              <a:uFillTx/>
              <a:latin typeface="Arial Narrow" panose="020B0606020202030204" pitchFamily="34" charset="0"/>
              <a:ea typeface="+mn-ea"/>
              <a:cs typeface="+mn-cs"/>
            </a:endParaRPr>
          </a:p>
        </p:txBody>
      </p:sp>
      <p:sp>
        <p:nvSpPr>
          <p:cNvPr id="35" name="WordArt 3"/>
          <p:cNvSpPr>
            <a:spLocks noChangeArrowheads="1" noChangeShapeType="1" noTextEdit="1"/>
          </p:cNvSpPr>
          <p:nvPr/>
        </p:nvSpPr>
        <p:spPr bwMode="auto">
          <a:xfrm>
            <a:off x="8184233" y="1782176"/>
            <a:ext cx="1728193" cy="364094"/>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smtClean="0">
                <a:ln>
                  <a:noFill/>
                </a:ln>
                <a:solidFill>
                  <a:srgbClr val="B6DF5E">
                    <a:lumMod val="75000"/>
                  </a:srgbClr>
                </a:solidFill>
                <a:effectLst/>
                <a:uLnTx/>
                <a:uFillTx/>
                <a:latin typeface="Arial Narrow" panose="020B0606020202030204" pitchFamily="34" charset="0"/>
                <a:ea typeface="+mn-ea"/>
                <a:cs typeface="+mn-cs"/>
              </a:rPr>
              <a:t>MÉTHANE</a:t>
            </a:r>
            <a:endParaRPr kumimoji="0" lang="en-CA" sz="3600" b="1" i="0" u="none" strike="noStrike" kern="10" cap="none" spc="0" normalizeH="0" baseline="0" noProof="0" dirty="0">
              <a:ln>
                <a:noFill/>
              </a:ln>
              <a:solidFill>
                <a:srgbClr val="B6DF5E">
                  <a:lumMod val="75000"/>
                </a:srgbClr>
              </a:solidFill>
              <a:effectLst/>
              <a:uLnTx/>
              <a:uFillTx/>
              <a:latin typeface="Arial Narrow" panose="020B0606020202030204" pitchFamily="34" charset="0"/>
              <a:ea typeface="+mn-ea"/>
              <a:cs typeface="+mn-cs"/>
            </a:endParaRPr>
          </a:p>
        </p:txBody>
      </p:sp>
      <p:pic>
        <p:nvPicPr>
          <p:cNvPr id="8" name="Picture 2" descr="Image result for car exhaust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901" y="2314124"/>
            <a:ext cx="2853812" cy="25781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ethane gas cows"/>
          <p:cNvPicPr>
            <a:picLocks noChangeAspect="1" noChangeArrowheads="1"/>
          </p:cNvPicPr>
          <p:nvPr/>
        </p:nvPicPr>
        <p:blipFill rotWithShape="1">
          <a:blip r:embed="rId4">
            <a:extLst>
              <a:ext uri="{28A0092B-C50C-407E-A947-70E740481C1C}">
                <a14:useLocalDpi xmlns:a14="http://schemas.microsoft.com/office/drawing/2010/main" val="0"/>
              </a:ext>
            </a:extLst>
          </a:blip>
          <a:srcRect l="25819"/>
          <a:stretch/>
        </p:blipFill>
        <p:spPr bwMode="auto">
          <a:xfrm>
            <a:off x="7536161" y="2314123"/>
            <a:ext cx="2826283" cy="25781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descr="Image result for formaldehy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6499" y="2314123"/>
            <a:ext cx="2078833" cy="34191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6"/>
          <p:cNvSpPr txBox="1">
            <a:spLocks/>
          </p:cNvSpPr>
          <p:nvPr/>
        </p:nvSpPr>
        <p:spPr>
          <a:xfrm>
            <a:off x="1891108" y="4984535"/>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 Exhaust</a:t>
            </a:r>
          </a:p>
        </p:txBody>
      </p:sp>
      <p:sp>
        <p:nvSpPr>
          <p:cNvPr id="11" name="Content Placeholder 6"/>
          <p:cNvSpPr txBox="1">
            <a:spLocks/>
          </p:cNvSpPr>
          <p:nvPr/>
        </p:nvSpPr>
        <p:spPr>
          <a:xfrm>
            <a:off x="7580623" y="4999748"/>
            <a:ext cx="2773573" cy="1597604"/>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Cow Farts!?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(Also landfills and natural gas leaks)</a:t>
            </a:r>
          </a:p>
        </p:txBody>
      </p:sp>
      <p:sp>
        <p:nvSpPr>
          <p:cNvPr id="12" name="Content Placeholder 6"/>
          <p:cNvSpPr txBox="1">
            <a:spLocks/>
          </p:cNvSpPr>
          <p:nvPr/>
        </p:nvSpPr>
        <p:spPr>
          <a:xfrm>
            <a:off x="4799857" y="5791836"/>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Preservatives</a:t>
            </a:r>
          </a:p>
        </p:txBody>
      </p:sp>
      <p:sp>
        <p:nvSpPr>
          <p:cNvPr id="13" name="WordArt 3"/>
          <p:cNvSpPr>
            <a:spLocks noChangeArrowheads="1" noChangeShapeType="1" noTextEdit="1"/>
          </p:cNvSpPr>
          <p:nvPr/>
        </p:nvSpPr>
        <p:spPr bwMode="auto">
          <a:xfrm>
            <a:off x="2262919" y="579227"/>
            <a:ext cx="7764379" cy="46552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lvl="0" algn="ctr" defTabSz="457200">
              <a:defRPr/>
            </a:pPr>
            <a:r>
              <a:rPr lang="en-CA" sz="3600" b="1" kern="10" dirty="0" smtClean="0">
                <a:solidFill>
                  <a:srgbClr val="F5AC9F"/>
                </a:solidFill>
                <a:latin typeface="Arial Narrow" panose="020B0606020202030204" pitchFamily="34" charset="0"/>
              </a:rPr>
              <a:t>OÙ TROUVE-T-ON AUSSI </a:t>
            </a:r>
            <a:r>
              <a:rPr kumimoji="0" lang="en-CA" sz="3600" b="1" i="0" u="none" strike="noStrike" kern="10" cap="none" spc="0" normalizeH="0" baseline="0" noProof="0" dirty="0" smtClean="0">
                <a:ln>
                  <a:noFill/>
                </a:ln>
                <a:solidFill>
                  <a:prstClr val="white"/>
                </a:solidFill>
                <a:effectLst/>
                <a:uLnTx/>
                <a:uFillTx/>
                <a:latin typeface="Arial Narrow" panose="020B0606020202030204" pitchFamily="34" charset="0"/>
                <a:ea typeface="+mn-ea"/>
                <a:cs typeface="+mn-cs"/>
              </a:rPr>
              <a:t>CES PRODUITS CHIMIQUES ?</a:t>
            </a:r>
            <a:r>
              <a:rPr kumimoji="0" lang="en-CA" sz="3600" b="1" i="0" u="none" strike="noStrike" kern="10" cap="none" spc="0" normalizeH="0" baseline="0" noProof="0" dirty="0" smtClean="0">
                <a:ln>
                  <a:noFill/>
                </a:ln>
                <a:solidFill>
                  <a:prstClr val="black"/>
                </a:solidFill>
                <a:effectLst/>
                <a:uLnTx/>
                <a:uFillTx/>
                <a:latin typeface="Arial Narrow" panose="020B0606020202030204" pitchFamily="34" charset="0"/>
                <a:ea typeface="+mn-ea"/>
                <a:cs typeface="+mn-cs"/>
              </a:rPr>
              <a:t>?</a:t>
            </a:r>
            <a:endParaRPr kumimoji="0" lang="en-CA" sz="3600" b="1" i="0" u="none" strike="noStrike" kern="10" cap="none" spc="0" normalizeH="0" baseline="0" noProof="0" dirty="0">
              <a:ln>
                <a:noFill/>
              </a:ln>
              <a:solidFill>
                <a:srgbClr val="FF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89881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fade">
                                      <p:cBhvr>
                                        <p:cTn id="34" dur="500"/>
                                        <p:tgtEl>
                                          <p:spTgt spid="205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5" grpId="0"/>
      <p:bldP spid="10" grpId="0"/>
      <p:bldP spid="11" grpId="0"/>
      <p:bldP spid="12"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4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otable">
  <a:themeElements>
    <a:clrScheme name="Custom 8">
      <a:dk1>
        <a:sysClr val="windowText" lastClr="000000"/>
      </a:dk1>
      <a:lt1>
        <a:sysClr val="window" lastClr="FFFFFF"/>
      </a:lt1>
      <a:dk2>
        <a:srgbClr val="212121"/>
      </a:dk2>
      <a:lt2>
        <a:srgbClr val="636363"/>
      </a:lt2>
      <a:accent1>
        <a:srgbClr val="00A49C"/>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0934CB4A63B0428B0AB56C0992FA83" ma:contentTypeVersion="2" ma:contentTypeDescription="Create a new document." ma:contentTypeScope="" ma:versionID="50856f04bdadd84e0b143a7bc329c04f">
  <xsd:schema xmlns:xsd="http://www.w3.org/2001/XMLSchema" xmlns:xs="http://www.w3.org/2001/XMLSchema" xmlns:p="http://schemas.microsoft.com/office/2006/metadata/properties" xmlns:ns1="http://schemas.microsoft.com/sharepoint/v3" xmlns:ns2="0f5e5e48-268d-48d8-a4a9-5e3b5c4b0477" targetNamespace="http://schemas.microsoft.com/office/2006/metadata/properties" ma:root="true" ma:fieldsID="b88f8733ef9c956c80f3e4e0c07875de" ns1:_="" ns2:_="">
    <xsd:import namespace="http://schemas.microsoft.com/sharepoint/v3"/>
    <xsd:import namespace="0f5e5e48-268d-48d8-a4a9-5e3b5c4b047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5e5e48-268d-48d8-a4a9-5e3b5c4b047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CE07A7B-240C-4456-AFCD-32042E3B8837}">
  <ds:schemaRefs>
    <ds:schemaRef ds:uri="http://schemas.microsoft.com/sharepoint/v3/contenttype/forms"/>
  </ds:schemaRefs>
</ds:datastoreItem>
</file>

<file path=customXml/itemProps2.xml><?xml version="1.0" encoding="utf-8"?>
<ds:datastoreItem xmlns:ds="http://schemas.openxmlformats.org/officeDocument/2006/customXml" ds:itemID="{84ED4840-1642-46C9-BA99-02AC42D687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5e5e48-268d-48d8-a4a9-5e3b5c4b04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4360FD-49AA-44C9-8D38-31E9EBAD5112}">
  <ds:schemaRefs>
    <ds:schemaRef ds:uri="http://schemas.openxmlformats.org/package/2006/metadata/core-properties"/>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0f5e5e48-268d-48d8-a4a9-5e3b5c4b0477"/>
    <ds:schemaRef ds:uri="http://schemas.microsoft.com/sharepoint/v3"/>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9214</TotalTime>
  <Words>2245</Words>
  <Application>Microsoft Office PowerPoint</Application>
  <PresentationFormat>Widescreen</PresentationFormat>
  <Paragraphs>510</Paragraphs>
  <Slides>49</Slides>
  <Notes>45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Arial</vt:lpstr>
      <vt:lpstr>Arial Narrow</vt:lpstr>
      <vt:lpstr>Bahnschrift</vt:lpstr>
      <vt:lpstr>Calibri</vt:lpstr>
      <vt:lpstr>Calibri Light</vt:lpstr>
      <vt:lpstr>Century Gothic</vt:lpstr>
      <vt:lpstr>Comic Sans MS</vt:lpstr>
      <vt:lpstr>Gill Sans Ultra Bold Condensed</vt:lpstr>
      <vt:lpstr>Wingdings 2</vt:lpstr>
      <vt:lpstr>Office Theme</vt:lpstr>
      <vt:lpstr>Quotable</vt:lpstr>
      <vt:lpstr>Le vapotage   Les risques</vt:lpstr>
      <vt:lpstr>Adapté avec permission du Bureau de santé de Thunder Bay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Saveurs</vt:lpstr>
      <vt:lpstr>PowerPoint Presentation</vt:lpstr>
      <vt:lpstr>PowerPoint Presentation</vt:lpstr>
      <vt:lpstr>Emballage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Nicotine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TBDHU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101</dc:title>
  <dc:creator>Jonathan Chien</dc:creator>
  <cp:lastModifiedBy>Jeanne Ellis</cp:lastModifiedBy>
  <cp:revision>280</cp:revision>
  <dcterms:created xsi:type="dcterms:W3CDTF">2019-02-01T14:14:17Z</dcterms:created>
  <dcterms:modified xsi:type="dcterms:W3CDTF">2019-12-02T20:17:36Z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0x0101009E0934CB4A63B0428B0AB56C0992FA83</vt:lpwstr>
  </property>
</Properties>
</file>